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charts/chart9.xml" ContentType="application/vnd.openxmlformats-officedocument.drawingml.chart+xml"/>
  <Override PartName="/ppt/theme/themeOverride3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notesSlides/notesSlide4.xml" ContentType="application/vnd.openxmlformats-officedocument.presentationml.notesSlid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8"/>
  </p:notesMasterIdLst>
  <p:sldIdLst>
    <p:sldId id="256" r:id="rId2"/>
    <p:sldId id="265" r:id="rId3"/>
    <p:sldId id="387" r:id="rId4"/>
    <p:sldId id="386" r:id="rId5"/>
    <p:sldId id="388" r:id="rId6"/>
    <p:sldId id="264" r:id="rId7"/>
    <p:sldId id="399" r:id="rId8"/>
    <p:sldId id="376" r:id="rId9"/>
    <p:sldId id="359" r:id="rId10"/>
    <p:sldId id="362" r:id="rId11"/>
    <p:sldId id="391" r:id="rId12"/>
    <p:sldId id="351" r:id="rId13"/>
    <p:sldId id="392" r:id="rId14"/>
    <p:sldId id="352" r:id="rId15"/>
    <p:sldId id="393" r:id="rId16"/>
    <p:sldId id="394" r:id="rId17"/>
    <p:sldId id="395" r:id="rId18"/>
    <p:sldId id="396" r:id="rId19"/>
    <p:sldId id="397" r:id="rId20"/>
    <p:sldId id="398" r:id="rId21"/>
    <p:sldId id="378" r:id="rId22"/>
    <p:sldId id="262" r:id="rId23"/>
    <p:sldId id="400" r:id="rId24"/>
    <p:sldId id="357" r:id="rId25"/>
    <p:sldId id="298" r:id="rId26"/>
    <p:sldId id="358" r:id="rId27"/>
    <p:sldId id="365" r:id="rId28"/>
    <p:sldId id="366" r:id="rId29"/>
    <p:sldId id="367" r:id="rId30"/>
    <p:sldId id="370" r:id="rId31"/>
    <p:sldId id="371" r:id="rId32"/>
    <p:sldId id="363" r:id="rId33"/>
    <p:sldId id="364" r:id="rId34"/>
    <p:sldId id="291" r:id="rId35"/>
    <p:sldId id="293" r:id="rId36"/>
    <p:sldId id="379" r:id="rId37"/>
    <p:sldId id="259" r:id="rId38"/>
    <p:sldId id="260" r:id="rId39"/>
    <p:sldId id="261" r:id="rId40"/>
    <p:sldId id="257" r:id="rId41"/>
    <p:sldId id="258" r:id="rId42"/>
    <p:sldId id="300" r:id="rId43"/>
    <p:sldId id="360" r:id="rId44"/>
    <p:sldId id="356" r:id="rId45"/>
    <p:sldId id="402" r:id="rId46"/>
    <p:sldId id="266" r:id="rId47"/>
    <p:sldId id="267" r:id="rId48"/>
    <p:sldId id="268" r:id="rId49"/>
    <p:sldId id="269" r:id="rId50"/>
    <p:sldId id="270" r:id="rId51"/>
    <p:sldId id="271" r:id="rId52"/>
    <p:sldId id="272" r:id="rId53"/>
    <p:sldId id="273" r:id="rId54"/>
    <p:sldId id="274" r:id="rId55"/>
    <p:sldId id="275" r:id="rId56"/>
    <p:sldId id="280" r:id="rId57"/>
    <p:sldId id="281" r:id="rId58"/>
    <p:sldId id="282" r:id="rId59"/>
    <p:sldId id="301" r:id="rId60"/>
    <p:sldId id="302" r:id="rId61"/>
    <p:sldId id="303" r:id="rId62"/>
    <p:sldId id="348" r:id="rId63"/>
    <p:sldId id="349" r:id="rId64"/>
    <p:sldId id="283" r:id="rId65"/>
    <p:sldId id="308" r:id="rId66"/>
    <p:sldId id="309" r:id="rId67"/>
    <p:sldId id="310" r:id="rId68"/>
    <p:sldId id="313" r:id="rId69"/>
    <p:sldId id="312" r:id="rId70"/>
    <p:sldId id="311" r:id="rId71"/>
    <p:sldId id="314" r:id="rId72"/>
    <p:sldId id="315" r:id="rId73"/>
    <p:sldId id="316" r:id="rId74"/>
    <p:sldId id="317" r:id="rId75"/>
    <p:sldId id="318" r:id="rId76"/>
    <p:sldId id="319" r:id="rId77"/>
    <p:sldId id="320" r:id="rId78"/>
    <p:sldId id="304" r:id="rId79"/>
    <p:sldId id="305" r:id="rId80"/>
    <p:sldId id="306" r:id="rId81"/>
    <p:sldId id="307" r:id="rId82"/>
    <p:sldId id="284" r:id="rId83"/>
    <p:sldId id="285" r:id="rId84"/>
    <p:sldId id="381" r:id="rId85"/>
    <p:sldId id="382" r:id="rId86"/>
    <p:sldId id="383" r:id="rId87"/>
    <p:sldId id="289" r:id="rId88"/>
    <p:sldId id="296" r:id="rId89"/>
    <p:sldId id="321" r:id="rId90"/>
    <p:sldId id="322" r:id="rId91"/>
    <p:sldId id="323" r:id="rId92"/>
    <p:sldId id="324" r:id="rId93"/>
    <p:sldId id="325" r:id="rId94"/>
    <p:sldId id="326" r:id="rId95"/>
    <p:sldId id="328" r:id="rId96"/>
    <p:sldId id="329" r:id="rId97"/>
    <p:sldId id="330" r:id="rId98"/>
    <p:sldId id="331" r:id="rId99"/>
    <p:sldId id="332" r:id="rId100"/>
    <p:sldId id="333" r:id="rId101"/>
    <p:sldId id="334" r:id="rId102"/>
    <p:sldId id="335" r:id="rId103"/>
    <p:sldId id="336" r:id="rId104"/>
    <p:sldId id="337" r:id="rId105"/>
    <p:sldId id="339" r:id="rId106"/>
    <p:sldId id="340" r:id="rId107"/>
    <p:sldId id="294" r:id="rId108"/>
    <p:sldId id="341" r:id="rId109"/>
    <p:sldId id="342" r:id="rId110"/>
    <p:sldId id="343" r:id="rId111"/>
    <p:sldId id="344" r:id="rId112"/>
    <p:sldId id="345" r:id="rId113"/>
    <p:sldId id="346" r:id="rId114"/>
    <p:sldId id="287" r:id="rId115"/>
    <p:sldId id="286" r:id="rId116"/>
    <p:sldId id="401" r:id="rId117"/>
  </p:sldIdLst>
  <p:sldSz cx="9144000" cy="6858000" type="screen4x3"/>
  <p:notesSz cx="6797675" cy="9928225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CC00FF"/>
    <a:srgbClr val="FF00FF"/>
    <a:srgbClr val="66FF33"/>
    <a:srgbClr val="FFFF00"/>
    <a:srgbClr val="33CC33"/>
    <a:srgbClr val="FF9999"/>
    <a:srgbClr val="953735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5" autoAdjust="0"/>
    <p:restoredTop sz="97829" autoAdjust="0"/>
  </p:normalViewPr>
  <p:slideViewPr>
    <p:cSldViewPr>
      <p:cViewPr varScale="1">
        <p:scale>
          <a:sx n="111" d="100"/>
          <a:sy n="111" d="100"/>
        </p:scale>
        <p:origin x="-15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Downloads\&#1041;&#1102;&#1076;&#1078;&#1077;&#1090;%20&#1076;&#1083;&#1103;%20&#1075;&#1088;&#1072;&#1078;&#1076;&#1072;&#1085;%20&#1079;&#1072;&#1075;&#1086;&#1090;&#1086;&#1074;&#1082;&#1080;\&#1040;&#1085;&#1072;&#1083;&#1080;&#1090;&#1080;&#1095;&#1077;&#1089;&#1082;&#1080;&#1077;%20&#1090;&#1072;&#1073;&#1083;&#1080;&#1094;&#1099;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b="1" i="0" u="none" strike="noStrike" baseline="0" dirty="0" smtClean="0">
                <a:effectLst/>
              </a:rPr>
              <a:t> Основные характеристики бюджета городского округа Серпухов на очередной финансовый год и плановый период, </a:t>
            </a:r>
            <a:r>
              <a:rPr lang="ru-RU" sz="1400" b="1" i="0" u="none" strike="noStrike" baseline="0" dirty="0" err="1" smtClean="0">
                <a:effectLst/>
              </a:rPr>
              <a:t>тыс.руб</a:t>
            </a:r>
            <a:r>
              <a:rPr lang="ru-RU" sz="1400" b="1" i="0" u="none" strike="noStrike" baseline="0" dirty="0" smtClean="0">
                <a:effectLst/>
              </a:rPr>
              <a:t>.</a:t>
            </a:r>
            <a:endParaRPr lang="ru-RU" sz="1400" dirty="0"/>
          </a:p>
        </c:rich>
      </c:tx>
      <c:layout>
        <c:manualLayout>
          <c:xMode val="edge"/>
          <c:yMode val="edge"/>
          <c:x val="0.11645216361229183"/>
          <c:y val="1.768173024780179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6010266415813068E-2"/>
          <c:y val="0.15966602413765019"/>
          <c:w val="0.67794845887626876"/>
          <c:h val="0.74462685400018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86419753086419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86419753086419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8314170905627944E-3"/>
                  <c:y val="-3.48135169170302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2592592592592587E-3"/>
                  <c:y val="6.2500000000000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 год</c:v>
                </c:pt>
                <c:pt idx="1">
                  <c:v>2020 год</c:v>
                </c:pt>
                <c:pt idx="2">
                  <c:v>2021 год </c:v>
                </c:pt>
                <c:pt idx="3">
                  <c:v>2022 год</c:v>
                </c:pt>
                <c:pt idx="4">
                  <c:v>2023 год</c:v>
                </c:pt>
                <c:pt idx="5">
                  <c:v>2024 год</c:v>
                </c:pt>
              </c:strCache>
            </c:strRef>
          </c:cat>
          <c:val>
            <c:numRef>
              <c:f>Лист1!$B$2:$B$7</c:f>
              <c:numCache>
                <c:formatCode>_(* #,##0.00_);_(* \(#,##0.00\);_(* "-"??_);_(@_)</c:formatCode>
                <c:ptCount val="6"/>
                <c:pt idx="0">
                  <c:v>5029562.0999999996</c:v>
                </c:pt>
                <c:pt idx="1">
                  <c:v>8455427.5</c:v>
                </c:pt>
                <c:pt idx="2">
                  <c:v>9104301.5</c:v>
                </c:pt>
                <c:pt idx="3">
                  <c:v>8693429.5999999996</c:v>
                </c:pt>
                <c:pt idx="4">
                  <c:v>8704640.5999999996</c:v>
                </c:pt>
                <c:pt idx="5">
                  <c:v>8651297.3000000007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0864197530864196E-3"/>
                  <c:y val="-6.2500000000000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345679012345678E-2"/>
                  <c:y val="-6.2500000000000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8888888888889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518518518518517E-2"/>
                  <c:y val="-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 год</c:v>
                </c:pt>
                <c:pt idx="1">
                  <c:v>2020 год</c:v>
                </c:pt>
                <c:pt idx="2">
                  <c:v>2021 год </c:v>
                </c:pt>
                <c:pt idx="3">
                  <c:v>2022 год</c:v>
                </c:pt>
                <c:pt idx="4">
                  <c:v>2023 год</c:v>
                </c:pt>
                <c:pt idx="5">
                  <c:v>2024 год</c:v>
                </c:pt>
              </c:strCache>
            </c:strRef>
          </c:cat>
          <c:val>
            <c:numRef>
              <c:f>Лист1!$C$2:$C$7</c:f>
              <c:numCache>
                <c:formatCode>_(* #,##0.00_);_(* \(#,##0.00\);_(* "-"??_);_(@_)</c:formatCode>
                <c:ptCount val="6"/>
                <c:pt idx="0">
                  <c:v>5370024.7000000002</c:v>
                </c:pt>
                <c:pt idx="1">
                  <c:v>8641009.1999999993</c:v>
                </c:pt>
                <c:pt idx="2">
                  <c:v>9486448.5</c:v>
                </c:pt>
                <c:pt idx="3">
                  <c:v>8693429.5999999996</c:v>
                </c:pt>
                <c:pt idx="4">
                  <c:v>8695933.1999999993</c:v>
                </c:pt>
                <c:pt idx="5">
                  <c:v>8681586.8000000007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Профицит/Дефицит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5430883639545056E-3"/>
                  <c:y val="-9.37475393700787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7159278701273452E-3"/>
                  <c:y val="6.2500000000000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71604938271604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6295081170409256E-3"/>
                  <c:y val="-3.12450787401574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 год</c:v>
                </c:pt>
                <c:pt idx="1">
                  <c:v>2020 год</c:v>
                </c:pt>
                <c:pt idx="2">
                  <c:v>2021 год </c:v>
                </c:pt>
                <c:pt idx="3">
                  <c:v>2022 год</c:v>
                </c:pt>
                <c:pt idx="4">
                  <c:v>2023 год</c:v>
                </c:pt>
                <c:pt idx="5">
                  <c:v>2024 год</c:v>
                </c:pt>
              </c:strCache>
            </c:strRef>
          </c:cat>
          <c:val>
            <c:numRef>
              <c:f>Лист1!$D$2:$D$7</c:f>
              <c:numCache>
                <c:formatCode>_(* #,##0.00_);_(* \(#,##0.00\);_(* "-"??_);_(@_)</c:formatCode>
                <c:ptCount val="6"/>
                <c:pt idx="0">
                  <c:v>-340462.6</c:v>
                </c:pt>
                <c:pt idx="1">
                  <c:v>-185581.7</c:v>
                </c:pt>
                <c:pt idx="2">
                  <c:v>-382147</c:v>
                </c:pt>
                <c:pt idx="3">
                  <c:v>0</c:v>
                </c:pt>
                <c:pt idx="4">
                  <c:v>8707.4</c:v>
                </c:pt>
                <c:pt idx="5">
                  <c:v>-30289.5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84424576"/>
        <c:axId val="84423040"/>
      </c:barChart>
      <c:valAx>
        <c:axId val="84423040"/>
        <c:scaling>
          <c:orientation val="minMax"/>
        </c:scaling>
        <c:delete val="0"/>
        <c:axPos val="b"/>
        <c:numFmt formatCode="_(* #,##0_);_(* \(#,##0\);_(* &quot;-&quot;_);_(@_)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4424576"/>
        <c:crosses val="autoZero"/>
        <c:crossBetween val="between"/>
      </c:valAx>
      <c:catAx>
        <c:axId val="8442457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84423040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78614161614753908"/>
          <c:y val="9.983749979406123E-2"/>
          <c:w val="0.21090853134508628"/>
          <c:h val="0.22037477286493035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09574346684924"/>
          <c:y val="5.6210875984251958E-2"/>
          <c:w val="0.6566332306287801"/>
          <c:h val="0.82534645669291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4302</c:v>
                </c:pt>
                <c:pt idx="1">
                  <c:v>57069</c:v>
                </c:pt>
                <c:pt idx="2">
                  <c:v>976</c:v>
                </c:pt>
                <c:pt idx="3">
                  <c:v>1360</c:v>
                </c:pt>
                <c:pt idx="4">
                  <c:v>1719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dLbl>
              <c:idx val="1"/>
              <c:layout>
                <c:manualLayout>
                  <c:x val="-2.753623188405797E-2"/>
                  <c:y val="6.2500000000000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6086956521739129E-2"/>
                  <c:y val="2.1874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2603282.7999999998</c:v>
                </c:pt>
                <c:pt idx="1">
                  <c:v>2882885.3</c:v>
                </c:pt>
                <c:pt idx="2">
                  <c:v>2448476.2000000002</c:v>
                </c:pt>
                <c:pt idx="3">
                  <c:v>2922671.7</c:v>
                </c:pt>
                <c:pt idx="4">
                  <c:v>2908898.2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4.6376811594202899E-2"/>
                  <c:y val="1.2500000000000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4492753623188406E-3"/>
                  <c:y val="-2.8125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8985507246376812E-2"/>
                  <c:y val="-1.8749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9130434782608699E-2"/>
                  <c:y val="-1.25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2457547.5</c:v>
                </c:pt>
                <c:pt idx="1">
                  <c:v>2428997</c:v>
                </c:pt>
                <c:pt idx="2">
                  <c:v>2371916.4</c:v>
                </c:pt>
                <c:pt idx="3">
                  <c:v>2361247.4</c:v>
                </c:pt>
                <c:pt idx="4">
                  <c:v>2343361.4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межбюджетные трансферты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Лист1!$E$2:$E$6</c:f>
              <c:numCache>
                <c:formatCode>#,##0.0</c:formatCode>
                <c:ptCount val="5"/>
                <c:pt idx="0">
                  <c:v>-4832.3999999999996</c:v>
                </c:pt>
                <c:pt idx="1">
                  <c:v>176194</c:v>
                </c:pt>
                <c:pt idx="2">
                  <c:v>5675</c:v>
                </c:pt>
                <c:pt idx="3">
                  <c:v>500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363520"/>
        <c:axId val="102365440"/>
      </c:barChart>
      <c:catAx>
        <c:axId val="102363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2365440"/>
        <c:crosses val="autoZero"/>
        <c:auto val="1"/>
        <c:lblAlgn val="ctr"/>
        <c:lblOffset val="100"/>
        <c:noMultiLvlLbl val="0"/>
      </c:catAx>
      <c:valAx>
        <c:axId val="102365440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2363520"/>
        <c:crosses val="autoZero"/>
        <c:crossBetween val="between"/>
        <c:majorUnit val="500000"/>
      </c:valAx>
    </c:plotArea>
    <c:legend>
      <c:legendPos val="r"/>
      <c:layout>
        <c:manualLayout>
          <c:xMode val="edge"/>
          <c:yMode val="edge"/>
          <c:x val="0.79859055118110234"/>
          <c:y val="2.1810039370078749E-2"/>
          <c:w val="0.19706162273194111"/>
          <c:h val="0.89700492125984255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2020</a:t>
            </a:r>
            <a:endParaRPr lang="ru-RU" dirty="0"/>
          </a:p>
        </c:rich>
      </c:tx>
      <c:overlay val="1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993535128719309E-2"/>
          <c:y val="6.8452380952380959E-2"/>
          <c:w val="0.52690104148152084"/>
          <c:h val="0.89880952380952384"/>
        </c:manualLayout>
      </c:layout>
      <c:pie3D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'[Диаграмма в Microsoft PowerPoint]Структура доходов'!$A$35:$A$37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'[Диаграмма в Microsoft PowerPoint]Структура доходов'!$B$35:$B$37</c:f>
              <c:numCache>
                <c:formatCode>#,##0.00</c:formatCode>
                <c:ptCount val="3"/>
                <c:pt idx="0">
                  <c:v>3002502.1</c:v>
                </c:pt>
                <c:pt idx="1">
                  <c:v>392599.7</c:v>
                </c:pt>
                <c:pt idx="2">
                  <c:v>5060299.9000000004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1827956989247312"/>
          <c:y val="6.9454443194600674E-2"/>
          <c:w val="0.34946236559139787"/>
          <c:h val="0.8610911136107986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056818181818182"/>
          <c:y val="2.9411764705882353E-2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3159938.3</c:v>
                </c:pt>
                <c:pt idx="1">
                  <c:v>409217.9</c:v>
                </c:pt>
                <c:pt idx="2">
                  <c:v>5545145.2999999998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5761542591266997"/>
          <c:y val="0.187444804693531"/>
          <c:w val="0.31965730136005727"/>
          <c:h val="0.67890921723019915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056818181818182"/>
          <c:y val="2.9411764705882353E-2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3488788</c:v>
                </c:pt>
                <c:pt idx="1">
                  <c:v>326523</c:v>
                </c:pt>
                <c:pt idx="2">
                  <c:v>4878118.5999999996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5761542591266997"/>
          <c:y val="0.187444804693531"/>
          <c:w val="0.31965730136005727"/>
          <c:h val="0.67890921723019915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056818181818182"/>
          <c:y val="2.9411764705882353E-2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3206201</c:v>
                </c:pt>
                <c:pt idx="1">
                  <c:v>212660.5</c:v>
                </c:pt>
                <c:pt idx="2">
                  <c:v>5285779.0999999996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5761542591266997"/>
          <c:y val="0.187444804693531"/>
          <c:w val="0.31965730136005727"/>
          <c:h val="0.67890921723019915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056818181818182"/>
          <c:y val="2.9411764705882353E-2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3198040</c:v>
                </c:pt>
                <c:pt idx="1">
                  <c:v>199278.7</c:v>
                </c:pt>
                <c:pt idx="2">
                  <c:v>5253978.5999999996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5761542591266997"/>
          <c:y val="0.187444804693531"/>
          <c:w val="0.31965730136005727"/>
          <c:h val="0.67890921723019915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3557581618087211E-2"/>
          <c:y val="4.1921902619315443E-2"/>
          <c:w val="0.72591078358794892"/>
          <c:h val="0.673021586587390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 на душу населения на 2020 год (тыс.руб.)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-8.5470085470085409E-3"/>
                  <c:y val="-3.395022508805331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г.о.Серпухов</c:v>
                </c:pt>
                <c:pt idx="1">
                  <c:v>г.о.Электросталь</c:v>
                </c:pt>
                <c:pt idx="2">
                  <c:v>г.о.Воскресенск</c:v>
                </c:pt>
                <c:pt idx="3">
                  <c:v>г.о.Ленинский</c:v>
                </c:pt>
                <c:pt idx="4">
                  <c:v>г.о. Домодедово</c:v>
                </c:pt>
                <c:pt idx="5">
                  <c:v>г.о. Коломенский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20.3</c:v>
                </c:pt>
                <c:pt idx="1">
                  <c:v>15.9</c:v>
                </c:pt>
                <c:pt idx="2">
                  <c:v>20.6</c:v>
                </c:pt>
                <c:pt idx="3">
                  <c:v>24.2</c:v>
                </c:pt>
                <c:pt idx="4">
                  <c:v>23.7</c:v>
                </c:pt>
                <c:pt idx="5">
                  <c:v>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 доходы на душу населения на 2021 год (тыс.руб.)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г.о.Серпухов</c:v>
                </c:pt>
                <c:pt idx="1">
                  <c:v>г.о.Электросталь</c:v>
                </c:pt>
                <c:pt idx="2">
                  <c:v>г.о.Воскресенск</c:v>
                </c:pt>
                <c:pt idx="3">
                  <c:v>г.о.Ленинский</c:v>
                </c:pt>
                <c:pt idx="4">
                  <c:v>г.о. Домодедово</c:v>
                </c:pt>
                <c:pt idx="5">
                  <c:v>г.о. Коломенский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21.2</c:v>
                </c:pt>
                <c:pt idx="1">
                  <c:v>15.3</c:v>
                </c:pt>
                <c:pt idx="2">
                  <c:v>23.6</c:v>
                </c:pt>
                <c:pt idx="3">
                  <c:v>25</c:v>
                </c:pt>
                <c:pt idx="4">
                  <c:v>25.3</c:v>
                </c:pt>
                <c:pt idx="5">
                  <c:v>26.1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Налоговые и неналоговые доходы на душу населения на 2022 год (тыс.руб.)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dLbl>
              <c:idx val="4"/>
              <c:layout>
                <c:manualLayout>
                  <c:x val="-1.709401709401709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г.о.Серпухов</c:v>
                </c:pt>
                <c:pt idx="1">
                  <c:v>г.о.Электросталь</c:v>
                </c:pt>
                <c:pt idx="2">
                  <c:v>г.о.Воскресенск</c:v>
                </c:pt>
                <c:pt idx="3">
                  <c:v>г.о.Ленинский</c:v>
                </c:pt>
                <c:pt idx="4">
                  <c:v>г.о. Домодедово</c:v>
                </c:pt>
                <c:pt idx="5">
                  <c:v>г.о. Коломенский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23.8</c:v>
                </c:pt>
                <c:pt idx="1">
                  <c:v>16.8</c:v>
                </c:pt>
                <c:pt idx="2">
                  <c:v>24.1</c:v>
                </c:pt>
                <c:pt idx="3">
                  <c:v>30.9</c:v>
                </c:pt>
                <c:pt idx="4">
                  <c:v>30.8</c:v>
                </c:pt>
                <c:pt idx="5">
                  <c:v>32.6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Налоговые и неналоговые доходы на душу населения на 2023 год (тыс.руб.)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dLbl>
              <c:idx val="1"/>
              <c:layout>
                <c:manualLayout>
                  <c:x val="9.971509971509971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г.о.Серпухов</c:v>
                </c:pt>
                <c:pt idx="1">
                  <c:v>г.о.Электросталь</c:v>
                </c:pt>
                <c:pt idx="2">
                  <c:v>г.о.Воскресенск</c:v>
                </c:pt>
                <c:pt idx="3">
                  <c:v>г.о.Ленинский</c:v>
                </c:pt>
                <c:pt idx="4">
                  <c:v>г.о. Домодедово</c:v>
                </c:pt>
                <c:pt idx="5">
                  <c:v>г.о. Коломенский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21.4</c:v>
                </c:pt>
                <c:pt idx="1">
                  <c:v>16.7</c:v>
                </c:pt>
                <c:pt idx="2">
                  <c:v>22.9</c:v>
                </c:pt>
                <c:pt idx="3">
                  <c:v>26.5</c:v>
                </c:pt>
                <c:pt idx="4">
                  <c:v>30.8</c:v>
                </c:pt>
                <c:pt idx="5">
                  <c:v>32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Налоговые и неналоговые доходы на душу населения на 2024 год (тыс.руб.)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9.9715099715099714E-3"/>
                  <c:y val="-3.395022508805331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09401709401709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6980056980056983E-3"/>
                  <c:y val="-1.697511254402665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2450142450142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2820512820512716E-2"/>
                  <c:y val="-3.70370370370370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г.о.Серпухов</c:v>
                </c:pt>
                <c:pt idx="1">
                  <c:v>г.о.Электросталь</c:v>
                </c:pt>
                <c:pt idx="2">
                  <c:v>г.о.Воскресенск</c:v>
                </c:pt>
                <c:pt idx="3">
                  <c:v>г.о.Ленинский</c:v>
                </c:pt>
                <c:pt idx="4">
                  <c:v>г.о. Домодедово</c:v>
                </c:pt>
                <c:pt idx="5">
                  <c:v>г.о. Коломенский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0">
                  <c:v>21.3</c:v>
                </c:pt>
                <c:pt idx="1">
                  <c:v>16.600000000000001</c:v>
                </c:pt>
                <c:pt idx="2">
                  <c:v>22.2</c:v>
                </c:pt>
                <c:pt idx="3">
                  <c:v>26.9</c:v>
                </c:pt>
                <c:pt idx="4">
                  <c:v>31.6</c:v>
                </c:pt>
                <c:pt idx="5">
                  <c:v>32.4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817792"/>
        <c:axId val="172894464"/>
      </c:barChart>
      <c:catAx>
        <c:axId val="1728177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72894464"/>
        <c:crosses val="autoZero"/>
        <c:auto val="1"/>
        <c:lblAlgn val="ctr"/>
        <c:lblOffset val="100"/>
        <c:noMultiLvlLbl val="0"/>
      </c:catAx>
      <c:valAx>
        <c:axId val="172894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28177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576687529443423"/>
          <c:y val="4.6801649793775775E-2"/>
          <c:w val="0.21423312470556566"/>
          <c:h val="0.66545640128317296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 smtClean="0"/>
              <a:t>Поступление налога на доходы физических</a:t>
            </a:r>
            <a:r>
              <a:rPr lang="ru-RU" sz="1400" baseline="0" dirty="0" smtClean="0"/>
              <a:t> лиц в бюджет городского округа Серпухов в 2022-2024 гг. </a:t>
            </a:r>
            <a:endParaRPr lang="ru-RU" sz="140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</c:v>
                </c:pt>
                <c:pt idx="1">
                  <c:v>2023 прогноз</c:v>
                </c:pt>
                <c:pt idx="2">
                  <c:v>2024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2452101</c:v>
                </c:pt>
                <c:pt idx="1">
                  <c:v>2084491</c:v>
                </c:pt>
                <c:pt idx="2">
                  <c:v>1958561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911616"/>
        <c:axId val="151532288"/>
      </c:barChart>
      <c:catAx>
        <c:axId val="17291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51532288"/>
        <c:crosses val="autoZero"/>
        <c:auto val="1"/>
        <c:lblAlgn val="ctr"/>
        <c:lblOffset val="100"/>
        <c:noMultiLvlLbl val="0"/>
      </c:catAx>
      <c:valAx>
        <c:axId val="151532288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729116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 smtClean="0"/>
              <a:t>Поступления доходов от уплаты</a:t>
            </a:r>
            <a:r>
              <a:rPr lang="ru-RU" sz="1600" baseline="0" dirty="0" smtClean="0"/>
              <a:t> акцизов в бюджет городского округа Серпухов в 2022-2024 гг.</a:t>
            </a:r>
            <a:endParaRPr lang="ru-RU" sz="160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1093164067600424"/>
          <c:y val="0.1562496870348489"/>
          <c:w val="0.71819715769203285"/>
          <c:h val="0.737609677841524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0833333333333333E-3"/>
                  <c:y val="-2.8125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</c:v>
                </c:pt>
                <c:pt idx="1">
                  <c:v>2023 прогноз</c:v>
                </c:pt>
                <c:pt idx="2">
                  <c:v>2024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72569</c:v>
                </c:pt>
                <c:pt idx="1">
                  <c:v>70890</c:v>
                </c:pt>
                <c:pt idx="2">
                  <c:v>75003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562496"/>
        <c:axId val="151576576"/>
      </c:barChart>
      <c:catAx>
        <c:axId val="151562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51576576"/>
        <c:crosses val="autoZero"/>
        <c:auto val="1"/>
        <c:lblAlgn val="ctr"/>
        <c:lblOffset val="100"/>
        <c:noMultiLvlLbl val="0"/>
      </c:catAx>
      <c:valAx>
        <c:axId val="15157657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51562496"/>
        <c:crosses val="autoZero"/>
        <c:crossBetween val="between"/>
        <c:majorUnit val="10000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 smtClean="0"/>
              <a:t>Поступления</a:t>
            </a:r>
            <a:r>
              <a:rPr lang="ru-RU" sz="1400" baseline="0" dirty="0" smtClean="0"/>
              <a:t> налога, взимаемого в связи с применением упрощенной системы налогообложения в бюджет городского округа Серпухов в 2022-2024 гг.</a:t>
            </a:r>
            <a:endParaRPr lang="ru-RU" sz="140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</c:v>
                </c:pt>
                <c:pt idx="1">
                  <c:v>2023 прогноз</c:v>
                </c:pt>
                <c:pt idx="2">
                  <c:v>2024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447676</c:v>
                </c:pt>
                <c:pt idx="1">
                  <c:v>519614</c:v>
                </c:pt>
                <c:pt idx="2">
                  <c:v>617253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254912"/>
        <c:axId val="151256448"/>
      </c:barChart>
      <c:catAx>
        <c:axId val="151254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1256448"/>
        <c:crosses val="autoZero"/>
        <c:auto val="1"/>
        <c:lblAlgn val="ctr"/>
        <c:lblOffset val="100"/>
        <c:noMultiLvlLbl val="0"/>
      </c:catAx>
      <c:valAx>
        <c:axId val="151256448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512549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400" dirty="0"/>
              <a:t>Численность постоянного</a:t>
            </a:r>
            <a:r>
              <a:rPr lang="ru-RU" sz="1400" baseline="0" dirty="0"/>
              <a:t> населения городского округа Серпухов на конец года, чел.</a:t>
            </a:r>
            <a:endParaRPr lang="ru-RU" sz="1400" dirty="0"/>
          </a:p>
        </c:rich>
      </c:tx>
      <c:layout>
        <c:manualLayout>
          <c:xMode val="edge"/>
          <c:yMode val="edge"/>
          <c:x val="0.11844471364156403"/>
          <c:y val="3.4237652936284307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8083091915403352E-2"/>
          <c:y val="3.5478036943495272E-2"/>
          <c:w val="0.84287757824350462"/>
          <c:h val="0.901498935274600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'Диаграммы СЭР'!$G$3:$I$3</c:f>
              <c:strCache>
                <c:ptCount val="1"/>
                <c:pt idx="0">
                  <c:v>консервативный</c:v>
                </c:pt>
              </c:strCache>
            </c:strRef>
          </c:tx>
          <c:spPr>
            <a:solidFill>
              <a:srgbClr val="8064A2">
                <a:lumMod val="75000"/>
              </a:srgbClr>
            </a:solidFill>
            <a:ln>
              <a:solidFill>
                <a:sysClr val="windowText" lastClr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  <a:ln>
                <a:solidFill>
                  <a:sysClr val="windowText" lastClr="000000"/>
                </a:solidFill>
              </a:ln>
            </c:spPr>
          </c:dPt>
          <c:dLbls>
            <c:dLbl>
              <c:idx val="0"/>
              <c:layout>
                <c:manualLayout>
                  <c:x val="-1.709401709401709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1396011396011423E-2"/>
                  <c:y val="6.41054438645790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245014245014245E-2"/>
                  <c:y val="3.2052721932289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42450142450142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7094017094017096E-2"/>
                  <c:y val="-6.41054438645790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'Диаграммы СЭР'!$A$2:$F$2</c:f>
              <c:strCache>
                <c:ptCount val="6"/>
                <c:pt idx="0">
                  <c:v>2019 отчет</c:v>
                </c:pt>
                <c:pt idx="1">
                  <c:v>2020 отчет</c:v>
                </c:pt>
                <c:pt idx="2">
                  <c:v>2021 оценка</c:v>
                </c:pt>
                <c:pt idx="3">
                  <c:v>2022 прогноз</c:v>
                </c:pt>
                <c:pt idx="4">
                  <c:v>2023 прогноз</c:v>
                </c:pt>
                <c:pt idx="5">
                  <c:v>2024 прогноз</c:v>
                </c:pt>
              </c:strCache>
            </c:strRef>
          </c:cat>
          <c:val>
            <c:numRef>
              <c:f>'Диаграммы СЭР'!$A$3:$F$3</c:f>
              <c:numCache>
                <c:formatCode>#,##0</c:formatCode>
                <c:ptCount val="6"/>
                <c:pt idx="0">
                  <c:v>161802</c:v>
                </c:pt>
                <c:pt idx="1">
                  <c:v>160932</c:v>
                </c:pt>
                <c:pt idx="2">
                  <c:v>160190</c:v>
                </c:pt>
                <c:pt idx="3">
                  <c:v>159812</c:v>
                </c:pt>
                <c:pt idx="4">
                  <c:v>159450</c:v>
                </c:pt>
                <c:pt idx="5">
                  <c:v>159040</c:v>
                </c:pt>
              </c:numCache>
            </c:numRef>
          </c:val>
        </c:ser>
        <c:ser>
          <c:idx val="1"/>
          <c:order val="1"/>
          <c:tx>
            <c:strRef>
              <c:f>'Диаграммы СЭР'!$G$4:$I$4</c:f>
              <c:strCache>
                <c:ptCount val="1"/>
                <c:pt idx="0">
                  <c:v>базовый</c:v>
                </c:pt>
              </c:strCache>
            </c:strRef>
          </c:tx>
          <c:spPr>
            <a:solidFill>
              <a:srgbClr val="C0504D">
                <a:lumMod val="60000"/>
                <a:lumOff val="40000"/>
              </a:srgbClr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dLbl>
              <c:idx val="1"/>
              <c:layout>
                <c:manualLayout>
                  <c:x val="7.1225071225071226E-3"/>
                  <c:y val="6.41054438645790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094017094017096E-2"/>
                  <c:y val="-6.41054438645790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'Диаграммы СЭР'!$A$2:$F$2</c:f>
              <c:strCache>
                <c:ptCount val="6"/>
                <c:pt idx="0">
                  <c:v>2019 отчет</c:v>
                </c:pt>
                <c:pt idx="1">
                  <c:v>2020 отчет</c:v>
                </c:pt>
                <c:pt idx="2">
                  <c:v>2021 оценка</c:v>
                </c:pt>
                <c:pt idx="3">
                  <c:v>2022 прогноз</c:v>
                </c:pt>
                <c:pt idx="4">
                  <c:v>2023 прогноз</c:v>
                </c:pt>
                <c:pt idx="5">
                  <c:v>2024 прогноз</c:v>
                </c:pt>
              </c:strCache>
            </c:strRef>
          </c:cat>
          <c:val>
            <c:numRef>
              <c:f>'Диаграммы СЭР'!$A$4:$F$4</c:f>
              <c:numCache>
                <c:formatCode>General</c:formatCode>
                <c:ptCount val="6"/>
                <c:pt idx="3" formatCode="#,##0">
                  <c:v>160030</c:v>
                </c:pt>
                <c:pt idx="4" formatCode="#,##0">
                  <c:v>159925</c:v>
                </c:pt>
                <c:pt idx="5" formatCode="#,##0">
                  <c:v>159831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830336"/>
        <c:axId val="110831872"/>
      </c:barChart>
      <c:catAx>
        <c:axId val="110830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0831872"/>
        <c:crosses val="autoZero"/>
        <c:auto val="1"/>
        <c:lblAlgn val="ctr"/>
        <c:lblOffset val="100"/>
        <c:noMultiLvlLbl val="0"/>
      </c:catAx>
      <c:valAx>
        <c:axId val="11083187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10830336"/>
        <c:crosses val="autoZero"/>
        <c:crossBetween val="between"/>
        <c:majorUnit val="100000"/>
      </c:valAx>
    </c:plotArea>
    <c:legend>
      <c:legendPos val="r"/>
      <c:layout>
        <c:manualLayout>
          <c:xMode val="edge"/>
          <c:yMode val="edge"/>
          <c:x val="0.87213742512955117"/>
          <c:y val="0.20520524121049272"/>
          <c:w val="0.12501357202144603"/>
          <c:h val="0.12055838829215643"/>
        </c:manualLayout>
      </c:layout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 smtClean="0"/>
              <a:t>Поступления</a:t>
            </a:r>
            <a:r>
              <a:rPr lang="ru-RU" sz="1600" baseline="0" dirty="0" smtClean="0"/>
              <a:t> налога, взимаемого в связи с применением патентной системы налогообложения в бюджет городского округа Серпухов 2022-2024 гг.</a:t>
            </a:r>
            <a:endParaRPr lang="ru-RU" sz="1600" dirty="0"/>
          </a:p>
        </c:rich>
      </c:tx>
      <c:layout>
        <c:manualLayout>
          <c:xMode val="edge"/>
          <c:yMode val="edge"/>
          <c:x val="0.11722600553309215"/>
          <c:y val="1.7241379310344827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77896</c:v>
                </c:pt>
                <c:pt idx="1">
                  <c:v>83450</c:v>
                </c:pt>
                <c:pt idx="2">
                  <c:v>89799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119104"/>
        <c:axId val="165120640"/>
      </c:barChart>
      <c:catAx>
        <c:axId val="165119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5120640"/>
        <c:crosses val="autoZero"/>
        <c:auto val="1"/>
        <c:lblAlgn val="ctr"/>
        <c:lblOffset val="100"/>
        <c:noMultiLvlLbl val="0"/>
      </c:catAx>
      <c:valAx>
        <c:axId val="165120640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65119104"/>
        <c:crosses val="autoZero"/>
        <c:crossBetween val="between"/>
        <c:majorUnit val="15000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 smtClean="0"/>
              <a:t>Поступлени</a:t>
            </a:r>
            <a:r>
              <a:rPr lang="ru-RU" sz="1600" baseline="0" dirty="0" smtClean="0"/>
              <a:t>я налога на имущество физических лиц в бюджет городского округа Серпухов в 2022-2024гг., </a:t>
            </a:r>
            <a:r>
              <a:rPr lang="ru-RU" sz="1600" baseline="0" dirty="0" err="1" smtClean="0"/>
              <a:t>тыс.руб</a:t>
            </a:r>
            <a:r>
              <a:rPr lang="ru-RU" sz="1600" baseline="0" dirty="0" smtClean="0"/>
              <a:t>.</a:t>
            </a:r>
            <a:endParaRPr lang="ru-RU" sz="1600" dirty="0"/>
          </a:p>
        </c:rich>
      </c:tx>
      <c:layout>
        <c:manualLayout>
          <c:xMode val="edge"/>
          <c:yMode val="edge"/>
          <c:x val="0.10179256194670581"/>
          <c:y val="1.6576481590109278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156842</c:v>
                </c:pt>
                <c:pt idx="1">
                  <c:v>164840</c:v>
                </c:pt>
                <c:pt idx="2">
                  <c:v>173247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086336"/>
        <c:axId val="165087872"/>
      </c:barChart>
      <c:catAx>
        <c:axId val="165086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65087872"/>
        <c:crosses val="autoZero"/>
        <c:auto val="1"/>
        <c:lblAlgn val="ctr"/>
        <c:lblOffset val="100"/>
        <c:noMultiLvlLbl val="0"/>
      </c:catAx>
      <c:valAx>
        <c:axId val="16508787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65086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 smtClean="0"/>
              <a:t>Поступления земельного</a:t>
            </a:r>
            <a:r>
              <a:rPr lang="ru-RU" sz="1600" baseline="0" dirty="0" smtClean="0"/>
              <a:t> налога в бюджет городского округа Серпухов в 2022-2024 гг., </a:t>
            </a:r>
            <a:r>
              <a:rPr lang="ru-RU" sz="1600" baseline="0" dirty="0" err="1" smtClean="0"/>
              <a:t>тыс.руб</a:t>
            </a:r>
            <a:r>
              <a:rPr lang="ru-RU" sz="1600" baseline="0" dirty="0" smtClean="0"/>
              <a:t>.</a:t>
            </a:r>
            <a:endParaRPr lang="ru-RU" sz="1600" dirty="0"/>
          </a:p>
        </c:rich>
      </c:tx>
      <c:layout>
        <c:manualLayout>
          <c:xMode val="edge"/>
          <c:yMode val="edge"/>
          <c:x val="0.10112068965517242"/>
          <c:y val="1.859649199874949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251400</c:v>
                </c:pt>
                <c:pt idx="1">
                  <c:v>251400</c:v>
                </c:pt>
                <c:pt idx="2">
                  <c:v>251400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206528"/>
        <c:axId val="87212416"/>
      </c:barChart>
      <c:catAx>
        <c:axId val="87206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87212416"/>
        <c:crosses val="autoZero"/>
        <c:auto val="1"/>
        <c:lblAlgn val="ctr"/>
        <c:lblOffset val="100"/>
        <c:noMultiLvlLbl val="0"/>
      </c:catAx>
      <c:valAx>
        <c:axId val="8721241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87206528"/>
        <c:crosses val="autoZero"/>
        <c:crossBetween val="between"/>
        <c:majorUnit val="15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c:style val="18"/>
  <c:chart>
    <c:autoTitleDeleted val="1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441971927422111E-2"/>
          <c:y val="0.26531116592353665"/>
          <c:w val="0.66050736049298187"/>
          <c:h val="0.65010055971919178"/>
        </c:manualLayout>
      </c:layout>
      <c:pie3DChart>
        <c:varyColors val="1"/>
        <c:ser>
          <c:idx val="0"/>
          <c:order val="0"/>
          <c:dLbls>
            <c:delete val="1"/>
          </c:dLbls>
          <c:cat>
            <c:numRef>
              <c:f>'[3.xlsx]Сводное уведомление об изменени'!$B$3:$B$13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cat>
          <c:val>
            <c:numRef>
              <c:f>'[3.xlsx]Сводное уведомление об изменени'!$D$3:$D$13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'[3.xlsx]Сводное уведомление об изменени'!$D$3:$D$13</c:f>
              <c:strCache>
                <c:ptCount val="1"/>
                <c:pt idx="0">
                  <c:v>#ССЫЛКА! #ССЫЛКА! #ССЫЛКА! #ССЫЛКА! #ССЫЛКА! #ССЫЛКА! #ССЫЛКА! #ССЫЛКА! #ССЫЛКА! #ССЫЛКА! #ССЫЛКА!</c:v>
                </c:pt>
              </c:strCache>
            </c:strRef>
          </c:tx>
          <c:dLbls>
            <c:showLegendKey val="1"/>
            <c:showVal val="1"/>
            <c:showCatName val="1"/>
            <c:showSerName val="1"/>
            <c:showPercent val="1"/>
            <c:showBubbleSize val="1"/>
            <c:showLeaderLines val="1"/>
          </c:dLbls>
          <c:cat>
            <c:numRef>
              <c:f>'[3.xlsx]Сводное уведомление об изменени'!$B$3:$B$13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>
          <c:showLegendKey val="1"/>
          <c:showVal val="1"/>
          <c:showCatName val="1"/>
          <c:showSerName val="1"/>
          <c:showPercent val="1"/>
          <c:showBubbleSize val="1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1"/>
  </c:chart>
  <c:externalData r:id="rId1">
    <c:autoUpdate val="1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Информация о расходах городского округа Серпухов </a:t>
            </a:r>
            <a:r>
              <a:rPr lang="ru-RU" dirty="0" smtClean="0"/>
              <a:t> на 2022 год по </a:t>
            </a:r>
            <a:r>
              <a:rPr lang="ru-RU" dirty="0"/>
              <a:t>разделам и подразделам классификации расходов, </a:t>
            </a:r>
            <a:r>
              <a:rPr lang="ru-RU" dirty="0" smtClean="0"/>
              <a:t>%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401443019169653"/>
          <c:y val="0.47805787246305415"/>
          <c:w val="0.84850537706191509"/>
          <c:h val="0.52039509532462069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FF00"/>
              </a:solidFill>
              <a:ln w="12700"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Pt>
            <c:idx val="6"/>
            <c:bubble3D val="0"/>
            <c:spPr>
              <a:solidFill>
                <a:srgbClr val="0070C0"/>
              </a:solidFill>
            </c:spPr>
          </c:dPt>
          <c:dPt>
            <c:idx val="8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9"/>
            <c:bubble3D val="0"/>
            <c:spPr>
              <a:solidFill>
                <a:srgbClr val="FF0000"/>
              </a:solidFill>
            </c:spPr>
          </c:dPt>
          <c:cat>
            <c:strRef>
              <c:f>'[Диаграмма в Microsoft PowerPoint]Расходы б-та по разд. и подразд'!$B$3:$B$13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 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'C:\Users\User\Desktop\Downloads\Бюджет для граждан заготовки\[Расходы бюджета по разделам и подразделам.xlsx]Лист1'!$D$3:$D$13</c:f>
              <c:numCache>
                <c:formatCode>General</c:formatCode>
                <c:ptCount val="11"/>
                <c:pt idx="0">
                  <c:v>675549.7</c:v>
                </c:pt>
                <c:pt idx="1">
                  <c:v>156</c:v>
                </c:pt>
                <c:pt idx="2">
                  <c:v>83861.600000000006</c:v>
                </c:pt>
                <c:pt idx="3">
                  <c:v>668220.9</c:v>
                </c:pt>
                <c:pt idx="4">
                  <c:v>665657.80000000005</c:v>
                </c:pt>
                <c:pt idx="5">
                  <c:v>1064808.7</c:v>
                </c:pt>
                <c:pt idx="6">
                  <c:v>3775679.8</c:v>
                </c:pt>
                <c:pt idx="7">
                  <c:v>313927.7</c:v>
                </c:pt>
                <c:pt idx="8">
                  <c:v>208702.6</c:v>
                </c:pt>
                <c:pt idx="9">
                  <c:v>257437.8</c:v>
                </c:pt>
                <c:pt idx="10">
                  <c:v>57460</c:v>
                </c:pt>
              </c:numCache>
            </c:numRef>
          </c:val>
        </c:ser>
        <c:ser>
          <c:idx val="1"/>
          <c:order val="1"/>
          <c:tx>
            <c:strRef>
              <c:f>'C:\Users\User\Desktop\Downloads\Бюджет для граждан заготовки\[Расходы бюджета по разделам и подразделам.xlsx]Лист1'!$D$3:$D$13</c:f>
              <c:strCache>
                <c:ptCount val="1"/>
                <c:pt idx="0">
                  <c:v>675549,7 156 83861,6 668220,9 665657,8 1064808,7 3775679,8 313927,7 208702,6 257437,8 57460</c:v>
                </c:pt>
              </c:strCache>
            </c:strRef>
          </c:tx>
          <c:explosion val="25"/>
          <c:cat>
            <c:strRef>
              <c:f>'[Диаграмма в Microsoft PowerPoint]Расходы б-та по разд. и подразд'!$B$3:$B$13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 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ОБСЛУЖИВАНИЕ ГОСУДАРСТВЕННОГО И МУНИЦИПАЛЬНОГО ДОЛГА</c:v>
                </c:pt>
              </c:strCache>
            </c:str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ser>
          <c:idx val="2"/>
          <c:order val="2"/>
          <c:tx>
            <c:strRef>
              <c:f>'[Диаграмма в Microsoft PowerPoint]Расходы б-та по разд. и подразд'!$C$3:$C$13</c:f>
              <c:strCache>
                <c:ptCount val="1"/>
                <c:pt idx="0">
                  <c:v>729 567,50 196,00 110446,10 727544,10 1283290,90 18 164,30 1 524 473,30 209 164,00 8 558,90 126 982,00 234 449,20</c:v>
                </c:pt>
              </c:strCache>
            </c:strRef>
          </c:tx>
          <c:explosion val="25"/>
          <c:cat>
            <c:strRef>
              <c:f>'[Диаграмма в Microsoft PowerPoint]Расходы б-та по разд. и подразд'!$B$3:$B$13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 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ОБСЛУЖИВАНИЕ ГОСУДАРСТВЕННОГО И МУНИЦИПАЛЬНОГО ДОЛГА</c:v>
                </c:pt>
              </c:strCache>
            </c:str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t"/>
      <c:layout>
        <c:manualLayout>
          <c:xMode val="edge"/>
          <c:yMode val="edge"/>
          <c:x val="3.413305244739144E-2"/>
          <c:y val="0.11857696464412537"/>
          <c:w val="0.93799707602339177"/>
          <c:h val="0.29366265246255985"/>
        </c:manualLayout>
      </c:layout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/>
              <a:t>Расходы бюджета городского округа Серпухов в разрезе муниципальных программ на 2022 год, тыс. руб.</a:t>
            </a:r>
          </a:p>
        </c:rich>
      </c:tx>
      <c:layout>
        <c:manualLayout>
          <c:xMode val="edge"/>
          <c:yMode val="edge"/>
          <c:x val="0.12863505747126436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городского округа Серпухов в разрезе муниципальных программ на 2022 год, тыс. руб.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00FF"/>
              </a:solidFill>
            </c:spPr>
          </c:dPt>
          <c:dPt>
            <c:idx val="3"/>
            <c:bubble3D val="0"/>
            <c:spPr>
              <a:solidFill>
                <a:srgbClr val="CC00FF"/>
              </a:solidFill>
              <a:ln>
                <a:solidFill>
                  <a:srgbClr val="FF00FF"/>
                </a:solidFill>
              </a:ln>
            </c:spPr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6"/>
            <c:bubble3D val="0"/>
            <c:spPr>
              <a:solidFill>
                <a:srgbClr val="FFFF00"/>
              </a:solidFill>
            </c:spPr>
          </c:dPt>
          <c:dPt>
            <c:idx val="12"/>
            <c:bubble3D val="0"/>
            <c:spPr>
              <a:solidFill>
                <a:srgbClr val="FF0000"/>
              </a:solidFill>
            </c:spPr>
          </c:dPt>
          <c:dPt>
            <c:idx val="13"/>
            <c:bubble3D val="0"/>
            <c:spPr>
              <a:solidFill>
                <a:srgbClr val="009900"/>
              </a:solidFill>
            </c:spPr>
          </c:dPt>
          <c:dLbls>
            <c:dLbl>
              <c:idx val="5"/>
              <c:delete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Лист1!$A$2:$A$15</c:f>
              <c:strCache>
                <c:ptCount val="14"/>
                <c:pt idx="0">
                  <c:v>Культура</c:v>
                </c:pt>
                <c:pt idx="1">
                  <c:v>Образование</c:v>
                </c:pt>
                <c:pt idx="2">
                  <c:v>Социальная защита</c:v>
                </c:pt>
                <c:pt idx="3">
                  <c:v>Спорт</c:v>
                </c:pt>
                <c:pt idx="4">
                  <c:v>Экология и окружающая среда</c:v>
                </c:pt>
                <c:pt idx="5">
                  <c:v>Безопасность</c:v>
                </c:pt>
                <c:pt idx="6">
                  <c:v>Жилище</c:v>
                </c:pt>
                <c:pt idx="7">
                  <c:v>Развитие инженерной структуры</c:v>
                </c:pt>
                <c:pt idx="8">
                  <c:v>Управление имуществом</c:v>
                </c:pt>
                <c:pt idx="9">
                  <c:v>Развитие институтов гражданского общества</c:v>
                </c:pt>
                <c:pt idx="10">
                  <c:v>Развитие и функционирование дорожно- транспортного комплекса</c:v>
                </c:pt>
                <c:pt idx="11">
                  <c:v>Цифровое муниципальное образование</c:v>
                </c:pt>
                <c:pt idx="12">
                  <c:v>Формирование современной комфортной городской среды</c:v>
                </c:pt>
                <c:pt idx="13">
                  <c:v>Строительство объектов социальной инфраструктуры</c:v>
                </c:pt>
              </c:strCache>
            </c:strRef>
          </c:cat>
          <c:val>
            <c:numRef>
              <c:f>Лист1!$B$2:$B$15</c:f>
              <c:numCache>
                <c:formatCode>#,##0.00</c:formatCode>
                <c:ptCount val="14"/>
                <c:pt idx="0">
                  <c:v>499326.4</c:v>
                </c:pt>
                <c:pt idx="1">
                  <c:v>3127891.2</c:v>
                </c:pt>
                <c:pt idx="2">
                  <c:v>133736.5</c:v>
                </c:pt>
                <c:pt idx="3">
                  <c:v>234449.2</c:v>
                </c:pt>
                <c:pt idx="4">
                  <c:v>1516968</c:v>
                </c:pt>
                <c:pt idx="5">
                  <c:v>172932.2</c:v>
                </c:pt>
                <c:pt idx="6">
                  <c:v>87959</c:v>
                </c:pt>
                <c:pt idx="7">
                  <c:v>27945.3</c:v>
                </c:pt>
                <c:pt idx="8">
                  <c:v>770671.5</c:v>
                </c:pt>
                <c:pt idx="9">
                  <c:v>103185.9</c:v>
                </c:pt>
                <c:pt idx="10">
                  <c:v>526777.69999999995</c:v>
                </c:pt>
                <c:pt idx="11">
                  <c:v>170366.6</c:v>
                </c:pt>
                <c:pt idx="12">
                  <c:v>719988.3</c:v>
                </c:pt>
                <c:pt idx="13">
                  <c:v>533280.5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7145590098651464"/>
          <c:y val="0.12101334471745248"/>
          <c:w val="0.31928477690288715"/>
          <c:h val="0.86646886759636976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489796587926509"/>
          <c:y val="5.3085875984251976E-2"/>
          <c:w val="0.81468536745406828"/>
          <c:h val="0.825346456692913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1.2500000000000001E-2"/>
                  <c:y val="-3.1250000000000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 01.01.2022</c:v>
                </c:pt>
                <c:pt idx="1">
                  <c:v>На 01.01.2023</c:v>
                </c:pt>
                <c:pt idx="2">
                  <c:v>На 01.01.2024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948338.2</c:v>
                </c:pt>
                <c:pt idx="1">
                  <c:v>734927.1</c:v>
                </c:pt>
                <c:pt idx="2">
                  <c:v>934927.1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205120"/>
        <c:axId val="35206656"/>
      </c:lineChart>
      <c:catAx>
        <c:axId val="35205120"/>
        <c:scaling>
          <c:orientation val="minMax"/>
        </c:scaling>
        <c:delete val="0"/>
        <c:axPos val="b"/>
        <c:majorTickMark val="out"/>
        <c:minorTickMark val="none"/>
        <c:tickLblPos val="nextTo"/>
        <c:crossAx val="35206656"/>
        <c:crosses val="autoZero"/>
        <c:auto val="1"/>
        <c:lblAlgn val="ctr"/>
        <c:lblOffset val="100"/>
        <c:noMultiLvlLbl val="0"/>
      </c:catAx>
      <c:valAx>
        <c:axId val="35206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205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dirty="0">
                <a:effectLst/>
              </a:rPr>
              <a:t>Объем отгруженных товаров собственного производства, выполненных работ и услуг собственными силами по промышленным видам деятельности, </a:t>
            </a:r>
            <a:r>
              <a:rPr lang="ru-RU" sz="1400" b="1" i="0" dirty="0" err="1">
                <a:effectLst/>
              </a:rPr>
              <a:t>млн.руб</a:t>
            </a:r>
            <a:r>
              <a:rPr lang="ru-RU" sz="1400" b="1" i="0" dirty="0">
                <a:effectLst/>
              </a:rPr>
              <a:t>.</a:t>
            </a:r>
            <a:endParaRPr lang="ru-RU" sz="1400" b="1" dirty="0">
              <a:effectLst/>
            </a:endParaRPr>
          </a:p>
        </c:rich>
      </c:tx>
      <c:layout>
        <c:manualLayout>
          <c:xMode val="edge"/>
          <c:yMode val="edge"/>
          <c:x val="0.13392760086405128"/>
          <c:y val="2.1888249545729856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0576498734118411E-2"/>
          <c:y val="0.19333661417322837"/>
          <c:w val="0.87785194992218885"/>
          <c:h val="0.740477314163343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'График СЭР2'!$G$4:$I$4</c:f>
              <c:strCache>
                <c:ptCount val="1"/>
                <c:pt idx="0">
                  <c:v>консервативный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1.3274336283185841E-2"/>
                  <c:y val="9.61538461538461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2448377581120944E-2"/>
                  <c:y val="6.410256410256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0648967551622419E-2"/>
                  <c:y val="9.61538461538461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5073746312684365E-2"/>
                  <c:y val="-1.282051282051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7699115044247787E-2"/>
                  <c:y val="9.61538461538464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'График СЭР2'!$A$2:$F$3</c:f>
              <c:strCache>
                <c:ptCount val="6"/>
                <c:pt idx="0">
                  <c:v>2019 отчет</c:v>
                </c:pt>
                <c:pt idx="1">
                  <c:v>2020 отчет</c:v>
                </c:pt>
                <c:pt idx="2">
                  <c:v>2021 оценка</c:v>
                </c:pt>
                <c:pt idx="3">
                  <c:v>2022 прогноз</c:v>
                </c:pt>
                <c:pt idx="4">
                  <c:v>2023 прогноз</c:v>
                </c:pt>
                <c:pt idx="5">
                  <c:v>2024 прогноз</c:v>
                </c:pt>
              </c:strCache>
            </c:strRef>
          </c:cat>
          <c:val>
            <c:numRef>
              <c:f>'График СЭР2'!$A$4:$F$4</c:f>
              <c:numCache>
                <c:formatCode>General</c:formatCode>
                <c:ptCount val="6"/>
                <c:pt idx="0">
                  <c:v>67131.199999999997</c:v>
                </c:pt>
                <c:pt idx="1">
                  <c:v>75173.399999999994</c:v>
                </c:pt>
                <c:pt idx="2">
                  <c:v>81796.5</c:v>
                </c:pt>
                <c:pt idx="3">
                  <c:v>85740.4</c:v>
                </c:pt>
                <c:pt idx="4">
                  <c:v>90308.800000000003</c:v>
                </c:pt>
                <c:pt idx="5">
                  <c:v>95582.3</c:v>
                </c:pt>
              </c:numCache>
            </c:numRef>
          </c:val>
        </c:ser>
        <c:ser>
          <c:idx val="1"/>
          <c:order val="1"/>
          <c:tx>
            <c:strRef>
              <c:f>'График СЭР2'!$G$5:$I$5</c:f>
              <c:strCache>
                <c:ptCount val="1"/>
                <c:pt idx="0">
                  <c:v>базовый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3"/>
              <c:layout>
                <c:manualLayout>
                  <c:x val="4.4247787610619468E-3"/>
                  <c:y val="-1.2820765192812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849557522123893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0648967551622419E-2"/>
                  <c:y val="1.6025641025641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'График СЭР2'!$A$2:$F$3</c:f>
              <c:strCache>
                <c:ptCount val="6"/>
                <c:pt idx="0">
                  <c:v>2019 отчет</c:v>
                </c:pt>
                <c:pt idx="1">
                  <c:v>2020 отчет</c:v>
                </c:pt>
                <c:pt idx="2">
                  <c:v>2021 оценка</c:v>
                </c:pt>
                <c:pt idx="3">
                  <c:v>2022 прогноз</c:v>
                </c:pt>
                <c:pt idx="4">
                  <c:v>2023 прогноз</c:v>
                </c:pt>
                <c:pt idx="5">
                  <c:v>2024 прогноз</c:v>
                </c:pt>
              </c:strCache>
            </c:strRef>
          </c:cat>
          <c:val>
            <c:numRef>
              <c:f>'График СЭР2'!$A$5:$F$5</c:f>
              <c:numCache>
                <c:formatCode>General</c:formatCode>
                <c:ptCount val="6"/>
                <c:pt idx="3">
                  <c:v>85993</c:v>
                </c:pt>
                <c:pt idx="4">
                  <c:v>90841.9</c:v>
                </c:pt>
                <c:pt idx="5">
                  <c:v>96521.8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497984"/>
        <c:axId val="115503872"/>
      </c:barChart>
      <c:catAx>
        <c:axId val="115497984"/>
        <c:scaling>
          <c:orientation val="minMax"/>
        </c:scaling>
        <c:delete val="0"/>
        <c:axPos val="b"/>
        <c:majorTickMark val="out"/>
        <c:minorTickMark val="none"/>
        <c:tickLblPos val="nextTo"/>
        <c:crossAx val="115503872"/>
        <c:crosses val="autoZero"/>
        <c:auto val="1"/>
        <c:lblAlgn val="ctr"/>
        <c:lblOffset val="100"/>
        <c:noMultiLvlLbl val="0"/>
      </c:catAx>
      <c:valAx>
        <c:axId val="115503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54979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876175876245564"/>
          <c:y val="7.8548354532606515E-2"/>
          <c:w val="0.12943883120804589"/>
          <c:h val="0.1159161114476075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/>
              <a:t>Протяженность автомобильных дорог общего пользования с твердым типом покрытия местного значения, километр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0713484532382171E-2"/>
          <c:y val="0.20564381559900652"/>
          <c:w val="0.9225350517082801"/>
          <c:h val="0.728423846229110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'График СЭР 3'!$G$3:$H$3</c:f>
              <c:strCache>
                <c:ptCount val="1"/>
                <c:pt idx="0">
                  <c:v>консервативный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3"/>
              <c:layout>
                <c:manualLayout>
                  <c:x val="-2.2792022792022793E-2"/>
                  <c:y val="3.4231925880063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851851851851851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4216524216524215E-2"/>
                  <c:y val="1.3692770352025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'График СЭР 3'!$A$1:$F$1</c:f>
              <c:strCache>
                <c:ptCount val="6"/>
                <c:pt idx="0">
                  <c:v>2018 отчет</c:v>
                </c:pt>
                <c:pt idx="1">
                  <c:v>2019 отчет</c:v>
                </c:pt>
                <c:pt idx="2">
                  <c:v>2020 оценка</c:v>
                </c:pt>
                <c:pt idx="3">
                  <c:v>2021 прогноз</c:v>
                </c:pt>
                <c:pt idx="4">
                  <c:v>2022 прогноз</c:v>
                </c:pt>
                <c:pt idx="5">
                  <c:v>2023 прогноз</c:v>
                </c:pt>
              </c:strCache>
            </c:strRef>
          </c:cat>
          <c:val>
            <c:numRef>
              <c:f>'График СЭР 3'!$A$2:$F$2</c:f>
              <c:numCache>
                <c:formatCode>0.00</c:formatCode>
                <c:ptCount val="6"/>
                <c:pt idx="0">
                  <c:v>334</c:v>
                </c:pt>
                <c:pt idx="1">
                  <c:v>346</c:v>
                </c:pt>
                <c:pt idx="2">
                  <c:v>348.9</c:v>
                </c:pt>
                <c:pt idx="3">
                  <c:v>353.3</c:v>
                </c:pt>
                <c:pt idx="4">
                  <c:v>362.3</c:v>
                </c:pt>
                <c:pt idx="5">
                  <c:v>366.8</c:v>
                </c:pt>
              </c:numCache>
            </c:numRef>
          </c:val>
        </c:ser>
        <c:ser>
          <c:idx val="1"/>
          <c:order val="1"/>
          <c:tx>
            <c:strRef>
              <c:f>'График СЭР 3'!$G$2:$H$2</c:f>
              <c:strCache>
                <c:ptCount val="1"/>
                <c:pt idx="0">
                  <c:v>базовый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'График СЭР 3'!$A$1:$F$1</c:f>
              <c:strCache>
                <c:ptCount val="6"/>
                <c:pt idx="0">
                  <c:v>2018 отчет</c:v>
                </c:pt>
                <c:pt idx="1">
                  <c:v>2019 отчет</c:v>
                </c:pt>
                <c:pt idx="2">
                  <c:v>2020 оценка</c:v>
                </c:pt>
                <c:pt idx="3">
                  <c:v>2021 прогноз</c:v>
                </c:pt>
                <c:pt idx="4">
                  <c:v>2022 прогноз</c:v>
                </c:pt>
                <c:pt idx="5">
                  <c:v>2023 прогноз</c:v>
                </c:pt>
              </c:strCache>
            </c:strRef>
          </c:cat>
          <c:val>
            <c:numRef>
              <c:f>'График СЭР 3'!$A$3:$F$3</c:f>
              <c:numCache>
                <c:formatCode>General</c:formatCode>
                <c:ptCount val="6"/>
                <c:pt idx="3" formatCode="0.00">
                  <c:v>358.3</c:v>
                </c:pt>
                <c:pt idx="4" formatCode="0.00">
                  <c:v>363.3</c:v>
                </c:pt>
                <c:pt idx="5" formatCode="0.00">
                  <c:v>368.3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856512"/>
        <c:axId val="115858048"/>
      </c:barChart>
      <c:catAx>
        <c:axId val="115856512"/>
        <c:scaling>
          <c:orientation val="minMax"/>
        </c:scaling>
        <c:delete val="0"/>
        <c:axPos val="b"/>
        <c:majorTickMark val="out"/>
        <c:minorTickMark val="none"/>
        <c:tickLblPos val="nextTo"/>
        <c:crossAx val="115858048"/>
        <c:crosses val="autoZero"/>
        <c:auto val="1"/>
        <c:lblAlgn val="ctr"/>
        <c:lblOffset val="100"/>
        <c:noMultiLvlLbl val="0"/>
      </c:catAx>
      <c:valAx>
        <c:axId val="11585804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15856512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85504340803553414"/>
          <c:y val="6.1532673965607257E-2"/>
          <c:w val="0.12501357202144603"/>
          <c:h val="0.1238025901438468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b="1" i="0" u="none" strike="noStrike" baseline="0" dirty="0">
                <a:effectLst/>
              </a:rPr>
              <a:t>Число малых и средних предприятий, включая </a:t>
            </a:r>
            <a:r>
              <a:rPr lang="ru-RU" sz="1400" b="1" i="0" u="none" strike="noStrike" baseline="0" dirty="0" err="1">
                <a:effectLst/>
              </a:rPr>
              <a:t>микропредприятия</a:t>
            </a:r>
            <a:r>
              <a:rPr lang="ru-RU" sz="1400" b="1" i="0" u="none" strike="noStrike" baseline="0" dirty="0">
                <a:effectLst/>
              </a:rPr>
              <a:t> (на конец года), единица</a:t>
            </a:r>
            <a:r>
              <a:rPr lang="ru-RU" sz="1400" b="1" i="0" u="none" strike="noStrike" baseline="0" dirty="0"/>
              <a:t> </a:t>
            </a:r>
            <a:endParaRPr lang="ru-RU" sz="1400" b="1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5677051238160454E-2"/>
          <c:y val="0.15495432061376943"/>
          <c:w val="0.85395446764806571"/>
          <c:h val="0.780777559055118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'График СЭР 4'!$G$2:$I$2</c:f>
              <c:strCache>
                <c:ptCount val="1"/>
                <c:pt idx="0">
                  <c:v>консервативный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'График СЭР 4'!$A$1:$F$1</c:f>
              <c:strCache>
                <c:ptCount val="6"/>
                <c:pt idx="0">
                  <c:v>2019 отчет</c:v>
                </c:pt>
                <c:pt idx="1">
                  <c:v>2020 отчет</c:v>
                </c:pt>
                <c:pt idx="2">
                  <c:v>2020 оценка</c:v>
                </c:pt>
                <c:pt idx="3">
                  <c:v>2021 прогноз</c:v>
                </c:pt>
                <c:pt idx="4">
                  <c:v>2022 прогноз</c:v>
                </c:pt>
                <c:pt idx="5">
                  <c:v>2023 прогноз</c:v>
                </c:pt>
              </c:strCache>
            </c:strRef>
          </c:cat>
          <c:val>
            <c:numRef>
              <c:f>'График СЭР 4'!$A$2:$F$2</c:f>
              <c:numCache>
                <c:formatCode>General</c:formatCode>
                <c:ptCount val="6"/>
                <c:pt idx="0">
                  <c:v>2472</c:v>
                </c:pt>
                <c:pt idx="1">
                  <c:v>2332</c:v>
                </c:pt>
                <c:pt idx="2">
                  <c:v>2250</c:v>
                </c:pt>
                <c:pt idx="3">
                  <c:v>2257</c:v>
                </c:pt>
                <c:pt idx="4">
                  <c:v>2271</c:v>
                </c:pt>
                <c:pt idx="5">
                  <c:v>2301</c:v>
                </c:pt>
              </c:numCache>
            </c:numRef>
          </c:val>
        </c:ser>
        <c:ser>
          <c:idx val="1"/>
          <c:order val="1"/>
          <c:tx>
            <c:strRef>
              <c:f>'График СЭР 4'!$G$3:$I$3</c:f>
              <c:strCache>
                <c:ptCount val="1"/>
                <c:pt idx="0">
                  <c:v>базовый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'График СЭР 4'!$A$1:$F$1</c:f>
              <c:strCache>
                <c:ptCount val="6"/>
                <c:pt idx="0">
                  <c:v>2019 отчет</c:v>
                </c:pt>
                <c:pt idx="1">
                  <c:v>2020 отчет</c:v>
                </c:pt>
                <c:pt idx="2">
                  <c:v>2020 оценка</c:v>
                </c:pt>
                <c:pt idx="3">
                  <c:v>2021 прогноз</c:v>
                </c:pt>
                <c:pt idx="4">
                  <c:v>2022 прогноз</c:v>
                </c:pt>
                <c:pt idx="5">
                  <c:v>2023 прогноз</c:v>
                </c:pt>
              </c:strCache>
            </c:strRef>
          </c:cat>
          <c:val>
            <c:numRef>
              <c:f>'График СЭР 4'!$A$3:$F$3</c:f>
              <c:numCache>
                <c:formatCode>General</c:formatCode>
                <c:ptCount val="6"/>
                <c:pt idx="3">
                  <c:v>2262</c:v>
                </c:pt>
                <c:pt idx="4">
                  <c:v>2286</c:v>
                </c:pt>
                <c:pt idx="5">
                  <c:v>2336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924352"/>
        <c:axId val="115926144"/>
      </c:barChart>
      <c:catAx>
        <c:axId val="115924352"/>
        <c:scaling>
          <c:orientation val="minMax"/>
        </c:scaling>
        <c:delete val="0"/>
        <c:axPos val="b"/>
        <c:majorTickMark val="out"/>
        <c:minorTickMark val="none"/>
        <c:tickLblPos val="nextTo"/>
        <c:crossAx val="115926144"/>
        <c:crosses val="autoZero"/>
        <c:auto val="1"/>
        <c:lblAlgn val="ctr"/>
        <c:lblOffset val="100"/>
        <c:noMultiLvlLbl val="0"/>
      </c:catAx>
      <c:valAx>
        <c:axId val="115926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5924352"/>
        <c:crosses val="autoZero"/>
        <c:crossBetween val="between"/>
        <c:majorUnit val="500"/>
      </c:valAx>
    </c:plotArea>
    <c:legend>
      <c:legendPos val="r"/>
      <c:layout>
        <c:manualLayout>
          <c:xMode val="edge"/>
          <c:yMode val="edge"/>
          <c:x val="0.85252242382745647"/>
          <c:y val="0.17470220068645265"/>
          <c:w val="0.12718772110007989"/>
          <c:h val="0.1159161114476075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/>
              <a:t>Инвестиции в основной капитал за счет всех источников финансирования в ценах соответствующих лет,</a:t>
            </a:r>
            <a:r>
              <a:rPr lang="ru-RU" sz="1400" baseline="0" dirty="0"/>
              <a:t> </a:t>
            </a:r>
            <a:r>
              <a:rPr lang="ru-RU" sz="1400" baseline="0" dirty="0" err="1"/>
              <a:t>млн.руб</a:t>
            </a:r>
            <a:r>
              <a:rPr lang="ru-RU" sz="1400" baseline="0" dirty="0"/>
              <a:t>.</a:t>
            </a:r>
            <a:endParaRPr lang="ru-RU" sz="140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2299429445847055E-2"/>
          <c:y val="0.14401928124369071"/>
          <c:w val="0.90027453900382604"/>
          <c:h val="0.79965334855908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'График СЭР 5'!$G$2:$H$2</c:f>
              <c:strCache>
                <c:ptCount val="1"/>
                <c:pt idx="0">
                  <c:v>консервативный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0"/>
                  <c:y val="-2.6981450252951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2.47329960652051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7372423261537956E-2"/>
                  <c:y val="6.74536256323773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7372423261537956E-2"/>
                  <c:y val="-4.122118391804112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'График СЭР 5'!$A$1:$F$1</c:f>
              <c:strCache>
                <c:ptCount val="6"/>
                <c:pt idx="0">
                  <c:v>2019 отчет</c:v>
                </c:pt>
                <c:pt idx="1">
                  <c:v>2020 отчет</c:v>
                </c:pt>
                <c:pt idx="2">
                  <c:v>2021 оценка</c:v>
                </c:pt>
                <c:pt idx="3">
                  <c:v>2022 прогноз</c:v>
                </c:pt>
                <c:pt idx="4">
                  <c:v>2023 прогноз</c:v>
                </c:pt>
                <c:pt idx="5">
                  <c:v>2024 прогноз</c:v>
                </c:pt>
              </c:strCache>
            </c:strRef>
          </c:cat>
          <c:val>
            <c:numRef>
              <c:f>'График СЭР 5'!$A$2:$F$2</c:f>
              <c:numCache>
                <c:formatCode>General</c:formatCode>
                <c:ptCount val="6"/>
                <c:pt idx="0">
                  <c:v>7510.91</c:v>
                </c:pt>
                <c:pt idx="1">
                  <c:v>9051.76</c:v>
                </c:pt>
                <c:pt idx="2">
                  <c:v>6738.8</c:v>
                </c:pt>
                <c:pt idx="3">
                  <c:v>7138.21</c:v>
                </c:pt>
                <c:pt idx="4">
                  <c:v>7606.12</c:v>
                </c:pt>
                <c:pt idx="5">
                  <c:v>8104.7</c:v>
                </c:pt>
              </c:numCache>
            </c:numRef>
          </c:val>
        </c:ser>
        <c:ser>
          <c:idx val="1"/>
          <c:order val="1"/>
          <c:tx>
            <c:strRef>
              <c:f>'График СЭР 5'!$G$3:$H$3</c:f>
              <c:strCache>
                <c:ptCount val="1"/>
                <c:pt idx="0">
                  <c:v>базовый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3"/>
              <c:layout>
                <c:manualLayout>
                  <c:x val="1.592472132307646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477019384614964E-2"/>
                  <c:y val="-4.49690837549184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8820125199999455E-2"/>
                  <c:y val="-8.99381675098369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'График СЭР 5'!$A$1:$F$1</c:f>
              <c:strCache>
                <c:ptCount val="6"/>
                <c:pt idx="0">
                  <c:v>2019 отчет</c:v>
                </c:pt>
                <c:pt idx="1">
                  <c:v>2020 отчет</c:v>
                </c:pt>
                <c:pt idx="2">
                  <c:v>2021 оценка</c:v>
                </c:pt>
                <c:pt idx="3">
                  <c:v>2022 прогноз</c:v>
                </c:pt>
                <c:pt idx="4">
                  <c:v>2023 прогноз</c:v>
                </c:pt>
                <c:pt idx="5">
                  <c:v>2024 прогноз</c:v>
                </c:pt>
              </c:strCache>
            </c:strRef>
          </c:cat>
          <c:val>
            <c:numRef>
              <c:f>'График СЭР 5'!$A$3:$F$3</c:f>
              <c:numCache>
                <c:formatCode>General</c:formatCode>
                <c:ptCount val="6"/>
                <c:pt idx="3">
                  <c:v>7202.4</c:v>
                </c:pt>
                <c:pt idx="4">
                  <c:v>7681.44</c:v>
                </c:pt>
                <c:pt idx="5">
                  <c:v>8200.7999999999993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458496"/>
        <c:axId val="124460032"/>
      </c:barChart>
      <c:catAx>
        <c:axId val="124458496"/>
        <c:scaling>
          <c:orientation val="minMax"/>
        </c:scaling>
        <c:delete val="0"/>
        <c:axPos val="b"/>
        <c:majorTickMark val="out"/>
        <c:minorTickMark val="none"/>
        <c:tickLblPos val="nextTo"/>
        <c:crossAx val="124460032"/>
        <c:crosses val="autoZero"/>
        <c:auto val="1"/>
        <c:lblAlgn val="ctr"/>
        <c:lblOffset val="100"/>
        <c:noMultiLvlLbl val="0"/>
      </c:catAx>
      <c:valAx>
        <c:axId val="124460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44584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860725601890632"/>
          <c:y val="2.0856046840298809E-2"/>
          <c:w val="0.12704963816570922"/>
          <c:h val="0.11591611144760751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/>
              <a:t>Уровень обеспеченности населения жильем (на конец года), </a:t>
            </a:r>
            <a:r>
              <a:rPr lang="ru-RU" sz="1400" dirty="0" err="1"/>
              <a:t>кв.м</a:t>
            </a:r>
            <a:r>
              <a:rPr lang="ru-RU" sz="1400" dirty="0"/>
              <a:t>. на человека</a:t>
            </a:r>
          </a:p>
        </c:rich>
      </c:tx>
      <c:layout>
        <c:manualLayout>
          <c:xMode val="edge"/>
          <c:yMode val="edge"/>
          <c:x val="0.235037512999554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0256960067491565E-2"/>
          <c:y val="0.12686094650539817"/>
          <c:w val="0.87051022716987947"/>
          <c:h val="0.787050896988391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'График СЭР 7'!$G$2:$I$2</c:f>
              <c:strCache>
                <c:ptCount val="1"/>
                <c:pt idx="0">
                  <c:v>консервативный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3"/>
              <c:layout>
                <c:manualLayout>
                  <c:x val="-1.5812242219722536E-2"/>
                  <c:y val="3.09007765781854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2953224596925392E-3"/>
                  <c:y val="1.0309278350515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1093105549306337E-2"/>
                  <c:y val="-6.177449468300998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'График СЭР 7'!$A$1:$F$1</c:f>
              <c:strCache>
                <c:ptCount val="6"/>
                <c:pt idx="0">
                  <c:v>2019 отчет</c:v>
                </c:pt>
                <c:pt idx="1">
                  <c:v>2020 отчет</c:v>
                </c:pt>
                <c:pt idx="2">
                  <c:v>2021 оценка</c:v>
                </c:pt>
                <c:pt idx="3">
                  <c:v>2022 прогноз</c:v>
                </c:pt>
                <c:pt idx="4">
                  <c:v>2023 прогноз</c:v>
                </c:pt>
                <c:pt idx="5">
                  <c:v>2024 прогноз</c:v>
                </c:pt>
              </c:strCache>
            </c:strRef>
          </c:cat>
          <c:val>
            <c:numRef>
              <c:f>'График СЭР 7'!$A$2:$F$2</c:f>
              <c:numCache>
                <c:formatCode>General</c:formatCode>
                <c:ptCount val="6"/>
                <c:pt idx="0">
                  <c:v>30.18</c:v>
                </c:pt>
                <c:pt idx="1">
                  <c:v>30.99</c:v>
                </c:pt>
                <c:pt idx="2">
                  <c:v>31.98</c:v>
                </c:pt>
                <c:pt idx="3">
                  <c:v>32.85</c:v>
                </c:pt>
                <c:pt idx="4">
                  <c:v>33.71</c:v>
                </c:pt>
                <c:pt idx="5">
                  <c:v>34.58</c:v>
                </c:pt>
              </c:numCache>
            </c:numRef>
          </c:val>
        </c:ser>
        <c:ser>
          <c:idx val="1"/>
          <c:order val="1"/>
          <c:tx>
            <c:strRef>
              <c:f>'График СЭР 7'!$G$3:$I$3</c:f>
              <c:strCache>
                <c:ptCount val="1"/>
                <c:pt idx="0">
                  <c:v>базовый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4"/>
              <c:layout>
                <c:manualLayout>
                  <c:x val="3.3354424446944133E-3"/>
                  <c:y val="-6.87285223367697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'График СЭР 7'!$A$1:$F$1</c:f>
              <c:strCache>
                <c:ptCount val="6"/>
                <c:pt idx="0">
                  <c:v>2019 отчет</c:v>
                </c:pt>
                <c:pt idx="1">
                  <c:v>2020 отчет</c:v>
                </c:pt>
                <c:pt idx="2">
                  <c:v>2021 оценка</c:v>
                </c:pt>
                <c:pt idx="3">
                  <c:v>2022 прогноз</c:v>
                </c:pt>
                <c:pt idx="4">
                  <c:v>2023 прогноз</c:v>
                </c:pt>
                <c:pt idx="5">
                  <c:v>2024 прогноз</c:v>
                </c:pt>
              </c:strCache>
            </c:strRef>
          </c:cat>
          <c:val>
            <c:numRef>
              <c:f>'График СЭР 7'!$A$3:$F$3</c:f>
              <c:numCache>
                <c:formatCode>General</c:formatCode>
                <c:ptCount val="6"/>
                <c:pt idx="3">
                  <c:v>32.94</c:v>
                </c:pt>
                <c:pt idx="4">
                  <c:v>33.75</c:v>
                </c:pt>
                <c:pt idx="5">
                  <c:v>34.57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195008"/>
        <c:axId val="125196544"/>
      </c:barChart>
      <c:catAx>
        <c:axId val="125195008"/>
        <c:scaling>
          <c:orientation val="minMax"/>
        </c:scaling>
        <c:delete val="0"/>
        <c:axPos val="b"/>
        <c:majorTickMark val="out"/>
        <c:minorTickMark val="none"/>
        <c:tickLblPos val="nextTo"/>
        <c:crossAx val="125196544"/>
        <c:crosses val="autoZero"/>
        <c:auto val="1"/>
        <c:lblAlgn val="ctr"/>
        <c:lblOffset val="100"/>
        <c:noMultiLvlLbl val="0"/>
      </c:catAx>
      <c:valAx>
        <c:axId val="125196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5195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654925946756651"/>
          <c:y val="8.2467462185783477E-2"/>
          <c:w val="0.22868268621594715"/>
          <c:h val="0.14240606000199343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200" b="1" i="0" dirty="0">
                <a:effectLst/>
              </a:rPr>
              <a:t>Среднемесячная номинальная начисленная заработная плата работников (по полному кругу организаций), руб.</a:t>
            </a:r>
            <a:endParaRPr lang="ru-RU" sz="1200" b="1" dirty="0">
              <a:effectLst/>
            </a:endParaRPr>
          </a:p>
        </c:rich>
      </c:tx>
      <c:layout>
        <c:manualLayout>
          <c:xMode val="edge"/>
          <c:yMode val="edge"/>
          <c:x val="7.4485235843797376E-2"/>
          <c:y val="2.328966165195220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8103124595074291E-2"/>
          <c:y val="0.20719200163112847"/>
          <c:w val="0.91154933991460019"/>
          <c:h val="0.677049493813273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'График СЭР 8'!$G$2</c:f>
              <c:strCache>
                <c:ptCount val="1"/>
                <c:pt idx="0">
                  <c:v>консервативный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3"/>
              <c:layout>
                <c:manualLayout>
                  <c:x val="-3.5208572522005356E-2"/>
                  <c:y val="6.17999152319272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5308075009567547E-2"/>
                  <c:y val="6.17999152319272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'График СЭР 8'!$A$1:$F$1</c:f>
              <c:strCache>
                <c:ptCount val="6"/>
                <c:pt idx="0">
                  <c:v>2019 отчет</c:v>
                </c:pt>
                <c:pt idx="1">
                  <c:v>2020 отчет</c:v>
                </c:pt>
                <c:pt idx="2">
                  <c:v>2021 оценка</c:v>
                </c:pt>
                <c:pt idx="3">
                  <c:v>2022 прогноз</c:v>
                </c:pt>
                <c:pt idx="4">
                  <c:v>2023 прогноз</c:v>
                </c:pt>
                <c:pt idx="5">
                  <c:v>2024 прогноз</c:v>
                </c:pt>
              </c:strCache>
            </c:strRef>
          </c:cat>
          <c:val>
            <c:numRef>
              <c:f>'График СЭР 8'!$A$2:$F$2</c:f>
              <c:numCache>
                <c:formatCode>#,##0.00</c:formatCode>
                <c:ptCount val="6"/>
                <c:pt idx="0">
                  <c:v>43517.3</c:v>
                </c:pt>
                <c:pt idx="1">
                  <c:v>46439.8</c:v>
                </c:pt>
                <c:pt idx="2">
                  <c:v>50565.8</c:v>
                </c:pt>
                <c:pt idx="3">
                  <c:v>53912</c:v>
                </c:pt>
                <c:pt idx="4">
                  <c:v>57675.5</c:v>
                </c:pt>
                <c:pt idx="5">
                  <c:v>61484.800000000003</c:v>
                </c:pt>
              </c:numCache>
            </c:numRef>
          </c:val>
        </c:ser>
        <c:ser>
          <c:idx val="1"/>
          <c:order val="1"/>
          <c:tx>
            <c:strRef>
              <c:f>'График СЭР 8'!$G$3</c:f>
              <c:strCache>
                <c:ptCount val="1"/>
                <c:pt idx="0">
                  <c:v>базовый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4"/>
              <c:layout>
                <c:manualLayout>
                  <c:x val="2.1431305013394564E-2"/>
                  <c:y val="6.17999152319272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2146716448044566E-2"/>
                  <c:y val="-3.08999576159636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'График СЭР 8'!$A$1:$F$1</c:f>
              <c:strCache>
                <c:ptCount val="6"/>
                <c:pt idx="0">
                  <c:v>2019 отчет</c:v>
                </c:pt>
                <c:pt idx="1">
                  <c:v>2020 отчет</c:v>
                </c:pt>
                <c:pt idx="2">
                  <c:v>2021 оценка</c:v>
                </c:pt>
                <c:pt idx="3">
                  <c:v>2022 прогноз</c:v>
                </c:pt>
                <c:pt idx="4">
                  <c:v>2023 прогноз</c:v>
                </c:pt>
                <c:pt idx="5">
                  <c:v>2024 прогноз</c:v>
                </c:pt>
              </c:strCache>
            </c:strRef>
          </c:cat>
          <c:val>
            <c:numRef>
              <c:f>'График СЭР 8'!$A$3:$F$3</c:f>
              <c:numCache>
                <c:formatCode>General</c:formatCode>
                <c:ptCount val="6"/>
                <c:pt idx="3">
                  <c:v>55201.4</c:v>
                </c:pt>
                <c:pt idx="4">
                  <c:v>59821.3</c:v>
                </c:pt>
                <c:pt idx="5">
                  <c:v>63946.400000000001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732928"/>
        <c:axId val="126742912"/>
      </c:barChart>
      <c:catAx>
        <c:axId val="126732928"/>
        <c:scaling>
          <c:orientation val="minMax"/>
        </c:scaling>
        <c:delete val="0"/>
        <c:axPos val="b"/>
        <c:majorTickMark val="out"/>
        <c:minorTickMark val="none"/>
        <c:tickLblPos val="nextTo"/>
        <c:crossAx val="126742912"/>
        <c:crosses val="autoZero"/>
        <c:auto val="1"/>
        <c:lblAlgn val="ctr"/>
        <c:lblOffset val="100"/>
        <c:noMultiLvlLbl val="0"/>
      </c:catAx>
      <c:valAx>
        <c:axId val="126742912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126732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187978942356668"/>
          <c:y val="7.7882004983895498E-2"/>
          <c:w val="0.1343429430678226"/>
          <c:h val="0.11175225143903779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Оборот розничной</a:t>
            </a:r>
            <a:r>
              <a:rPr lang="ru-RU" sz="1400" baseline="0"/>
              <a:t> торговли в ценах соответствующих лет, млн.руб.</a:t>
            </a:r>
            <a:endParaRPr lang="ru-RU" sz="1400"/>
          </a:p>
        </c:rich>
      </c:tx>
      <c:layout>
        <c:manualLayout>
          <c:xMode val="edge"/>
          <c:yMode val="edge"/>
          <c:x val="0.19750274805392914"/>
          <c:y val="2.047344712127750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9161556414741282E-2"/>
          <c:y val="9.1578969205603405E-2"/>
          <c:w val="0.79576229601734561"/>
          <c:h val="0.846736460138249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'График СЭР 9'!$G$2</c:f>
              <c:strCache>
                <c:ptCount val="1"/>
                <c:pt idx="0">
                  <c:v>консервативный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'График СЭР 9'!$A$1:$F$1</c:f>
              <c:strCache>
                <c:ptCount val="6"/>
                <c:pt idx="0">
                  <c:v>2019 отчет</c:v>
                </c:pt>
                <c:pt idx="1">
                  <c:v>2020 отчет</c:v>
                </c:pt>
                <c:pt idx="2">
                  <c:v>2021 оценка</c:v>
                </c:pt>
                <c:pt idx="3">
                  <c:v>2022 прогноз</c:v>
                </c:pt>
                <c:pt idx="4">
                  <c:v>2023 прогноз</c:v>
                </c:pt>
                <c:pt idx="5">
                  <c:v>2024 прогноз</c:v>
                </c:pt>
              </c:strCache>
            </c:strRef>
          </c:cat>
          <c:val>
            <c:numRef>
              <c:f>'График СЭР 9'!$A$2:$F$2</c:f>
              <c:numCache>
                <c:formatCode>#,##0.00</c:formatCode>
                <c:ptCount val="6"/>
                <c:pt idx="0">
                  <c:v>21241.7</c:v>
                </c:pt>
                <c:pt idx="1">
                  <c:v>24481.8</c:v>
                </c:pt>
                <c:pt idx="2">
                  <c:v>27661.4</c:v>
                </c:pt>
                <c:pt idx="3">
                  <c:v>31099.200000000001</c:v>
                </c:pt>
                <c:pt idx="4">
                  <c:v>35030.199999999997</c:v>
                </c:pt>
                <c:pt idx="5">
                  <c:v>39456.699999999997</c:v>
                </c:pt>
              </c:numCache>
            </c:numRef>
          </c:val>
        </c:ser>
        <c:ser>
          <c:idx val="1"/>
          <c:order val="1"/>
          <c:tx>
            <c:strRef>
              <c:f>'График СЭР 9'!$G$3</c:f>
              <c:strCache>
                <c:ptCount val="1"/>
                <c:pt idx="0">
                  <c:v>базовый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3"/>
              <c:layout>
                <c:manualLayout>
                  <c:x val="2.2222220061998633E-2"/>
                  <c:y val="-7.38688612504311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962962674933141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5802465655442241E-2"/>
                  <c:y val="2.46229537501437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'График СЭР 9'!$A$1:$F$1</c:f>
              <c:strCache>
                <c:ptCount val="6"/>
                <c:pt idx="0">
                  <c:v>2019 отчет</c:v>
                </c:pt>
                <c:pt idx="1">
                  <c:v>2020 отчет</c:v>
                </c:pt>
                <c:pt idx="2">
                  <c:v>2021 оценка</c:v>
                </c:pt>
                <c:pt idx="3">
                  <c:v>2022 прогноз</c:v>
                </c:pt>
                <c:pt idx="4">
                  <c:v>2023 прогноз</c:v>
                </c:pt>
                <c:pt idx="5">
                  <c:v>2024 прогноз</c:v>
                </c:pt>
              </c:strCache>
            </c:strRef>
          </c:cat>
          <c:val>
            <c:numRef>
              <c:f>'График СЭР 9'!$A$3:$F$3</c:f>
              <c:numCache>
                <c:formatCode>General</c:formatCode>
                <c:ptCount val="6"/>
                <c:pt idx="3">
                  <c:v>31266.5</c:v>
                </c:pt>
                <c:pt idx="4">
                  <c:v>35442.1</c:v>
                </c:pt>
                <c:pt idx="5">
                  <c:v>40250.9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079168"/>
        <c:axId val="127080704"/>
      </c:barChart>
      <c:catAx>
        <c:axId val="127079168"/>
        <c:scaling>
          <c:orientation val="minMax"/>
        </c:scaling>
        <c:delete val="0"/>
        <c:axPos val="b"/>
        <c:majorTickMark val="out"/>
        <c:minorTickMark val="none"/>
        <c:tickLblPos val="nextTo"/>
        <c:crossAx val="127080704"/>
        <c:crosses val="autoZero"/>
        <c:auto val="1"/>
        <c:lblAlgn val="ctr"/>
        <c:lblOffset val="100"/>
        <c:noMultiLvlLbl val="0"/>
      </c:catAx>
      <c:valAx>
        <c:axId val="127080704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127079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976411602395843"/>
          <c:y val="0.34671863304005973"/>
          <c:w val="0.10834508521968647"/>
          <c:h val="0.20165485637151406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D2D149-0DAC-4A03-B960-D5614FE3D299}" type="doc">
      <dgm:prSet loTypeId="urn:microsoft.com/office/officeart/2005/8/layout/orgChart1" loCatId="hierarchy" qsTypeId="urn:microsoft.com/office/officeart/2005/8/quickstyle/simple3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F85B155E-41DB-4A42-AD6F-C673D65B8D69}" type="pres">
      <dgm:prSet presAssocID="{26D2D149-0DAC-4A03-B960-D5614FE3D29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FF818EC1-406F-4FE6-ACBF-2285C0A21F85}" type="presOf" srcId="{26D2D149-0DAC-4A03-B960-D5614FE3D299}" destId="{F85B155E-41DB-4A42-AD6F-C673D65B8D69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A6A60F-FF52-43D0-B330-285FA8D8CB8A}" type="doc">
      <dgm:prSet loTypeId="urn:microsoft.com/office/officeart/2005/8/layout/hierarchy2" loCatId="hierarchy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4FD34CD6-78C8-46F1-9BA2-6101DA7D4817}">
      <dgm:prSet phldrT="[Текст]"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Доходы бюджета</a:t>
          </a:r>
          <a:endParaRPr lang="ru-RU" sz="1600" b="1" dirty="0">
            <a:solidFill>
              <a:schemeClr val="tx1"/>
            </a:solidFill>
          </a:endParaRPr>
        </a:p>
      </dgm:t>
    </dgm:pt>
    <dgm:pt modelId="{925D46D1-6A13-49AB-8F7C-636726241C6F}" type="parTrans" cxnId="{B7D17CD7-D4D3-4E27-83AE-AA29CEF0E174}">
      <dgm:prSet/>
      <dgm:spPr/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806912CB-F1EC-42E0-B3A6-47B8EDC5095B}" type="sibTrans" cxnId="{B7D17CD7-D4D3-4E27-83AE-AA29CEF0E174}">
      <dgm:prSet/>
      <dgm:spPr/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83377FDF-A9C0-44BD-86E5-AB013E906905}">
      <dgm:prSet phldrT="[Текст]" custT="1"/>
      <dgm:spPr>
        <a:solidFill>
          <a:schemeClr val="accent4">
            <a:lumMod val="60000"/>
            <a:lumOff val="40000"/>
            <a:alpha val="7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Налоговые доходы</a:t>
          </a:r>
          <a:endParaRPr lang="ru-RU" sz="1400" b="1" dirty="0">
            <a:solidFill>
              <a:schemeClr val="tx1"/>
            </a:solidFill>
          </a:endParaRPr>
        </a:p>
      </dgm:t>
    </dgm:pt>
    <dgm:pt modelId="{65FFD4AB-F7A5-4C6A-9D1E-4CB819CDDEAE}" type="parTrans" cxnId="{6C5F3231-AA7F-49C0-8C85-C5E42A0A5AB0}">
      <dgm:prSet custT="1"/>
      <dgm:spPr>
        <a:ln>
          <a:solidFill>
            <a:srgbClr val="7030A0"/>
          </a:solidFill>
        </a:ln>
      </dgm:spPr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208D2E82-A226-413E-846E-8B5F2A70BC1A}" type="sibTrans" cxnId="{6C5F3231-AA7F-49C0-8C85-C5E42A0A5AB0}">
      <dgm:prSet/>
      <dgm:spPr/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CD03A734-C00D-445F-A0DF-86E51F386839}">
      <dgm:prSet phldrT="[Текст]" custT="1"/>
      <dgm:spPr>
        <a:solidFill>
          <a:schemeClr val="accent4">
            <a:lumMod val="60000"/>
            <a:lumOff val="40000"/>
            <a:alpha val="5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Налоги на имущество</a:t>
          </a:r>
          <a:endParaRPr lang="ru-RU" sz="1200" b="1" dirty="0">
            <a:solidFill>
              <a:schemeClr val="tx1"/>
            </a:solidFill>
          </a:endParaRPr>
        </a:p>
      </dgm:t>
    </dgm:pt>
    <dgm:pt modelId="{B3D326EE-F617-414A-9892-F89067CEEE99}" type="parTrans" cxnId="{B24EA0BE-7946-4FDF-9F78-9D2E7B2495DC}">
      <dgm:prSet custT="1"/>
      <dgm:spPr>
        <a:ln>
          <a:solidFill>
            <a:srgbClr val="7030A0"/>
          </a:solidFill>
        </a:ln>
      </dgm:spPr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3FD9CE4D-153E-475D-B219-51718D1D2934}" type="sibTrans" cxnId="{B24EA0BE-7946-4FDF-9F78-9D2E7B2495DC}">
      <dgm:prSet/>
      <dgm:spPr/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158F9F18-9527-47E7-82A9-894BFBCAD708}">
      <dgm:prSet phldrT="[Текст]" custT="1"/>
      <dgm:spPr>
        <a:solidFill>
          <a:schemeClr val="accent4">
            <a:lumMod val="60000"/>
            <a:lumOff val="40000"/>
            <a:alpha val="5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Государственная пошлина</a:t>
          </a:r>
          <a:endParaRPr lang="ru-RU" sz="1200" b="1" dirty="0">
            <a:solidFill>
              <a:schemeClr val="tx1"/>
            </a:solidFill>
          </a:endParaRPr>
        </a:p>
      </dgm:t>
    </dgm:pt>
    <dgm:pt modelId="{D9625B1B-D6D9-45CC-B41C-5959E1B8CD96}" type="parTrans" cxnId="{CD4E08E7-51B4-4628-AEA5-F1BD55609F05}">
      <dgm:prSet custT="1"/>
      <dgm:spPr>
        <a:ln>
          <a:solidFill>
            <a:srgbClr val="7030A0"/>
          </a:solidFill>
        </a:ln>
      </dgm:spPr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7A929F52-6553-4E23-98F4-3B8DAA122F44}" type="sibTrans" cxnId="{CD4E08E7-51B4-4628-AEA5-F1BD55609F05}">
      <dgm:prSet/>
      <dgm:spPr/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F8765090-79A3-4B36-90D4-BBA88CDCF21D}">
      <dgm:prSet phldrT="[Текст]" custT="1"/>
      <dgm:spPr>
        <a:solidFill>
          <a:schemeClr val="accent5">
            <a:lumMod val="75000"/>
            <a:alpha val="7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Безвозмездные поступления</a:t>
          </a:r>
          <a:endParaRPr lang="ru-RU" sz="1400" b="1" dirty="0">
            <a:solidFill>
              <a:schemeClr val="tx1"/>
            </a:solidFill>
          </a:endParaRPr>
        </a:p>
      </dgm:t>
    </dgm:pt>
    <dgm:pt modelId="{9D226BD7-B43D-4B96-9E6C-833606BD054C}" type="parTrans" cxnId="{5FE55075-D4AB-465E-B1F1-849A08341BCD}">
      <dgm:prSet custT="1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9D6EBA66-B9A4-4702-B208-24F261E2933F}" type="sibTrans" cxnId="{5FE55075-D4AB-465E-B1F1-849A08341BCD}">
      <dgm:prSet/>
      <dgm:spPr/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364EFC88-CCF6-45E7-A9F8-8921B8C147C5}">
      <dgm:prSet phldrT="[Текст]" custT="1"/>
      <dgm:spPr>
        <a:solidFill>
          <a:schemeClr val="accent5">
            <a:lumMod val="75000"/>
            <a:alpha val="5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Дотации</a:t>
          </a:r>
          <a:endParaRPr lang="ru-RU" sz="1200" b="1" dirty="0">
            <a:solidFill>
              <a:schemeClr val="tx1"/>
            </a:solidFill>
          </a:endParaRPr>
        </a:p>
      </dgm:t>
    </dgm:pt>
    <dgm:pt modelId="{411ADAC8-4506-4361-A3B1-37BD1901701D}" type="parTrans" cxnId="{C0C8D4FC-07C0-43B4-9A7C-AB7DABE87E50}">
      <dgm:prSet custT="1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9E59747B-A66F-499B-9F0C-51A5AFCE3C68}" type="sibTrans" cxnId="{C0C8D4FC-07C0-43B4-9A7C-AB7DABE87E50}">
      <dgm:prSet/>
      <dgm:spPr/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1C9FC9FB-8C55-4606-B7D7-4FC5DEDFF48E}">
      <dgm:prSet custT="1"/>
      <dgm:spPr>
        <a:solidFill>
          <a:schemeClr val="accent3">
            <a:lumMod val="75000"/>
            <a:alpha val="7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Неналоговые доходы</a:t>
          </a:r>
          <a:endParaRPr lang="ru-RU" sz="1400" b="1" dirty="0">
            <a:solidFill>
              <a:schemeClr val="tx1"/>
            </a:solidFill>
          </a:endParaRPr>
        </a:p>
      </dgm:t>
    </dgm:pt>
    <dgm:pt modelId="{109F1F4A-FC17-4239-B4A7-1979C73DB341}" type="parTrans" cxnId="{1735FF6D-19E6-4DEC-8840-35F45E352598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A15AADDC-A911-4089-B773-6FA73A58E2F8}" type="sibTrans" cxnId="{1735FF6D-19E6-4DEC-8840-35F45E352598}">
      <dgm:prSet/>
      <dgm:spPr/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80E0B3E6-4034-479C-AE5F-C9791DBB1044}">
      <dgm:prSet custT="1"/>
      <dgm:spPr>
        <a:solidFill>
          <a:schemeClr val="accent4">
            <a:lumMod val="60000"/>
            <a:lumOff val="40000"/>
            <a:alpha val="5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Налоги на совокупный доход</a:t>
          </a:r>
          <a:endParaRPr lang="ru-RU" sz="1200" b="1" dirty="0">
            <a:solidFill>
              <a:schemeClr val="tx1"/>
            </a:solidFill>
          </a:endParaRPr>
        </a:p>
      </dgm:t>
    </dgm:pt>
    <dgm:pt modelId="{0FAA11DB-CD65-4D7B-94EE-8DC386B2FE7F}" type="parTrans" cxnId="{28E3A2BE-212B-4C4E-9BEA-554B91B70C44}">
      <dgm:prSet custT="1"/>
      <dgm:spPr>
        <a:ln>
          <a:solidFill>
            <a:srgbClr val="7030A0"/>
          </a:solidFill>
        </a:ln>
      </dgm:spPr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A4AEB006-F2CA-41D2-B756-FEA9EE74C17F}" type="sibTrans" cxnId="{28E3A2BE-212B-4C4E-9BEA-554B91B70C44}">
      <dgm:prSet/>
      <dgm:spPr/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CEEBFFFE-6CE6-43F8-BA21-2CA268495AC3}">
      <dgm:prSet custT="1"/>
      <dgm:spPr>
        <a:solidFill>
          <a:schemeClr val="accent4">
            <a:lumMod val="60000"/>
            <a:lumOff val="40000"/>
            <a:alpha val="5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Налоги на товары (работы, услуги), реализуемые на территории Российской Федерации</a:t>
          </a:r>
          <a:endParaRPr lang="ru-RU" sz="1200" b="1" dirty="0">
            <a:solidFill>
              <a:schemeClr val="tx1"/>
            </a:solidFill>
          </a:endParaRPr>
        </a:p>
      </dgm:t>
    </dgm:pt>
    <dgm:pt modelId="{6ED3E534-CA66-446C-8A04-03AF402C56F8}" type="parTrans" cxnId="{16F398F2-3B2E-4003-B6DD-66CE0E862EBB}">
      <dgm:prSet custT="1"/>
      <dgm:spPr>
        <a:ln>
          <a:solidFill>
            <a:srgbClr val="7030A0"/>
          </a:solidFill>
        </a:ln>
      </dgm:spPr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40029467-7C6F-419C-A91B-502074D78AE0}" type="sibTrans" cxnId="{16F398F2-3B2E-4003-B6DD-66CE0E862EBB}">
      <dgm:prSet/>
      <dgm:spPr/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A2B79FB3-A38F-45CD-91D0-B760DFAEA861}">
      <dgm:prSet custT="1"/>
      <dgm:spPr>
        <a:solidFill>
          <a:schemeClr val="accent4">
            <a:lumMod val="60000"/>
            <a:lumOff val="40000"/>
            <a:alpha val="5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Налоги на прибыль, доходы</a:t>
          </a:r>
          <a:endParaRPr lang="ru-RU" sz="1200" b="1" dirty="0">
            <a:solidFill>
              <a:schemeClr val="tx1"/>
            </a:solidFill>
          </a:endParaRPr>
        </a:p>
      </dgm:t>
    </dgm:pt>
    <dgm:pt modelId="{FC68B8F4-04A9-475F-9096-6A6632AA3CF6}" type="parTrans" cxnId="{219FB2E6-2E3E-43FB-9768-1BF432DE3F5B}">
      <dgm:prSet custT="1"/>
      <dgm:spPr>
        <a:ln>
          <a:solidFill>
            <a:srgbClr val="7030A0"/>
          </a:solidFill>
        </a:ln>
      </dgm:spPr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AF1A532B-CE99-48DA-BC73-CF51E9F56AAA}" type="sibTrans" cxnId="{219FB2E6-2E3E-43FB-9768-1BF432DE3F5B}">
      <dgm:prSet/>
      <dgm:spPr/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792FC44F-C4EF-419C-ACA9-883C76DB911A}">
      <dgm:prSet custT="1"/>
      <dgm:spPr>
        <a:solidFill>
          <a:schemeClr val="accent3">
            <a:lumMod val="75000"/>
            <a:alpha val="5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Доходы от использования имущества, находящегося в государственной и муниципальной собственности</a:t>
          </a:r>
          <a:endParaRPr lang="ru-RU" sz="1200" b="1" dirty="0">
            <a:solidFill>
              <a:schemeClr val="tx1"/>
            </a:solidFill>
          </a:endParaRPr>
        </a:p>
      </dgm:t>
    </dgm:pt>
    <dgm:pt modelId="{7A8B050F-8316-404C-AC4B-89D15B1E4C5F}" type="parTrans" cxnId="{FC9D70ED-A374-438B-BADC-917AC55BF8C9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BC7E2468-4A46-4925-BE06-6B4C3E604A45}" type="sibTrans" cxnId="{FC9D70ED-A374-438B-BADC-917AC55BF8C9}">
      <dgm:prSet/>
      <dgm:spPr/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A5BA9173-5ECA-4C3E-8BB0-B12AFC170EB7}">
      <dgm:prSet custT="1"/>
      <dgm:spPr>
        <a:solidFill>
          <a:schemeClr val="accent3">
            <a:lumMod val="75000"/>
            <a:alpha val="5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Платежи при пользовании природными ресурсами</a:t>
          </a:r>
          <a:endParaRPr lang="ru-RU" sz="1200" b="1" dirty="0">
            <a:solidFill>
              <a:schemeClr val="tx1"/>
            </a:solidFill>
          </a:endParaRPr>
        </a:p>
      </dgm:t>
    </dgm:pt>
    <dgm:pt modelId="{D668543F-E79B-45E9-AE82-43BB9ACC1F4B}" type="parTrans" cxnId="{05506774-C287-440A-8355-1036957B8942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A7B960F9-0355-40EC-A310-3E409FC47EB1}" type="sibTrans" cxnId="{05506774-C287-440A-8355-1036957B8942}">
      <dgm:prSet/>
      <dgm:spPr/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E70796CE-B085-4142-9E85-48F01455FE12}">
      <dgm:prSet custT="1"/>
      <dgm:spPr>
        <a:solidFill>
          <a:schemeClr val="accent3">
            <a:lumMod val="75000"/>
            <a:alpha val="5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Доходы от оказания платных услуг (работ) и компенсации затрат государства</a:t>
          </a:r>
          <a:endParaRPr lang="ru-RU" sz="1200" b="1" dirty="0">
            <a:solidFill>
              <a:schemeClr val="tx1"/>
            </a:solidFill>
          </a:endParaRPr>
        </a:p>
      </dgm:t>
    </dgm:pt>
    <dgm:pt modelId="{7D20FAC9-B4D2-4F25-9FF6-7DF0EC0F548B}" type="parTrans" cxnId="{175EE182-AEB1-4C4A-816A-8575C74A669D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92A061A9-87AF-4163-B433-3DA29296A8DD}" type="sibTrans" cxnId="{175EE182-AEB1-4C4A-816A-8575C74A669D}">
      <dgm:prSet/>
      <dgm:spPr/>
      <dgm:t>
        <a:bodyPr/>
        <a:lstStyle/>
        <a:p>
          <a:endParaRPr lang="ru-RU" sz="1200" b="1">
            <a:solidFill>
              <a:schemeClr val="tx1"/>
            </a:solidFill>
          </a:endParaRPr>
        </a:p>
      </dgm:t>
    </dgm:pt>
    <dgm:pt modelId="{A28CE0F0-3601-4EB3-B925-5D412ADF794D}">
      <dgm:prSet custT="1"/>
      <dgm:spPr>
        <a:solidFill>
          <a:schemeClr val="accent3">
            <a:lumMod val="75000"/>
            <a:alpha val="5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Доходы от продажи материальных и нематериальных активов</a:t>
          </a:r>
          <a:endParaRPr lang="ru-RU" sz="1200" b="1" dirty="0">
            <a:solidFill>
              <a:schemeClr val="tx1"/>
            </a:solidFill>
          </a:endParaRPr>
        </a:p>
      </dgm:t>
    </dgm:pt>
    <dgm:pt modelId="{9F1464FB-B9A7-4B62-A5A2-A9FD5E471D37}" type="parTrans" cxnId="{4C79FC9D-A54A-4837-AAF5-3773BC66AD12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7CAB05CE-6888-49D9-B048-1DB6BE1B4815}" type="sibTrans" cxnId="{4C79FC9D-A54A-4837-AAF5-3773BC66AD12}">
      <dgm:prSet/>
      <dgm:spPr/>
      <dgm:t>
        <a:bodyPr/>
        <a:lstStyle/>
        <a:p>
          <a:endParaRPr lang="ru-RU"/>
        </a:p>
      </dgm:t>
    </dgm:pt>
    <dgm:pt modelId="{E13988B0-AC9D-4845-8DBA-4FD0D07213B2}">
      <dgm:prSet custT="1"/>
      <dgm:spPr>
        <a:solidFill>
          <a:schemeClr val="accent3">
            <a:lumMod val="75000"/>
            <a:alpha val="5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Штрафы, санкции, возмещение ущерба</a:t>
          </a:r>
          <a:endParaRPr lang="ru-RU" sz="1200" b="1" dirty="0">
            <a:solidFill>
              <a:schemeClr val="tx1"/>
            </a:solidFill>
          </a:endParaRPr>
        </a:p>
      </dgm:t>
    </dgm:pt>
    <dgm:pt modelId="{99BE5B99-BC17-4740-BB5C-80B72C30BDDC}" type="parTrans" cxnId="{73BF94D8-5F03-41CF-95D0-D51F16BD1381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86260EBB-D5CA-4690-A2EA-879FE7DA04D4}" type="sibTrans" cxnId="{73BF94D8-5F03-41CF-95D0-D51F16BD1381}">
      <dgm:prSet/>
      <dgm:spPr/>
      <dgm:t>
        <a:bodyPr/>
        <a:lstStyle/>
        <a:p>
          <a:endParaRPr lang="ru-RU"/>
        </a:p>
      </dgm:t>
    </dgm:pt>
    <dgm:pt modelId="{8AF25946-257F-4424-BE4E-E9EF44549886}">
      <dgm:prSet custT="1"/>
      <dgm:spPr>
        <a:solidFill>
          <a:schemeClr val="accent5">
            <a:lumMod val="75000"/>
            <a:alpha val="5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Субсидии</a:t>
          </a:r>
          <a:endParaRPr lang="ru-RU" sz="1200" b="1" dirty="0">
            <a:solidFill>
              <a:schemeClr val="tx1"/>
            </a:solidFill>
          </a:endParaRPr>
        </a:p>
      </dgm:t>
    </dgm:pt>
    <dgm:pt modelId="{77019C40-03D1-4F78-890F-C747A22AEE2D}" type="parTrans" cxnId="{EA9788F2-0DE1-48B0-AE38-2A8D2B410D65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CA4CF3E9-AE94-4738-8663-BF680AC9DEEF}" type="sibTrans" cxnId="{EA9788F2-0DE1-48B0-AE38-2A8D2B410D65}">
      <dgm:prSet/>
      <dgm:spPr/>
      <dgm:t>
        <a:bodyPr/>
        <a:lstStyle/>
        <a:p>
          <a:endParaRPr lang="ru-RU"/>
        </a:p>
      </dgm:t>
    </dgm:pt>
    <dgm:pt modelId="{E6F3EFA5-29DC-4EE4-AA1D-225C871ABFE9}">
      <dgm:prSet custT="1"/>
      <dgm:spPr>
        <a:solidFill>
          <a:schemeClr val="accent5">
            <a:lumMod val="75000"/>
            <a:alpha val="5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Субвенции</a:t>
          </a:r>
          <a:endParaRPr lang="ru-RU" sz="1200" b="1" dirty="0">
            <a:solidFill>
              <a:schemeClr val="tx1"/>
            </a:solidFill>
          </a:endParaRPr>
        </a:p>
      </dgm:t>
    </dgm:pt>
    <dgm:pt modelId="{3B298DE8-EC5A-4A7F-AAEA-99DB9FBA1E76}" type="parTrans" cxnId="{1219BE19-EE52-468D-A72B-13C71EAC5111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155482DD-E643-4F4B-8F29-D56BDC034A8A}" type="sibTrans" cxnId="{1219BE19-EE52-468D-A72B-13C71EAC5111}">
      <dgm:prSet/>
      <dgm:spPr/>
      <dgm:t>
        <a:bodyPr/>
        <a:lstStyle/>
        <a:p>
          <a:endParaRPr lang="ru-RU"/>
        </a:p>
      </dgm:t>
    </dgm:pt>
    <dgm:pt modelId="{D1285CAC-22F2-4660-9A8A-6E1F388C19B3}">
      <dgm:prSet custT="1"/>
      <dgm:spPr>
        <a:solidFill>
          <a:schemeClr val="accent5">
            <a:lumMod val="75000"/>
            <a:alpha val="5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Иные межбюджетные трансферты</a:t>
          </a:r>
          <a:endParaRPr lang="ru-RU" sz="1200" b="1" dirty="0">
            <a:solidFill>
              <a:schemeClr val="tx1"/>
            </a:solidFill>
          </a:endParaRPr>
        </a:p>
      </dgm:t>
    </dgm:pt>
    <dgm:pt modelId="{2CD67DDB-0CAD-4A42-B4A5-8DECECC3D403}" type="parTrans" cxnId="{6DDF1D9B-B70B-4B38-BF49-8ED9C3597D6A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350DCA1B-7915-4DDF-8104-1D7486BD6CBE}" type="sibTrans" cxnId="{6DDF1D9B-B70B-4B38-BF49-8ED9C3597D6A}">
      <dgm:prSet/>
      <dgm:spPr/>
      <dgm:t>
        <a:bodyPr/>
        <a:lstStyle/>
        <a:p>
          <a:endParaRPr lang="ru-RU"/>
        </a:p>
      </dgm:t>
    </dgm:pt>
    <dgm:pt modelId="{997833D1-4C3F-411E-BE3F-AF5625EFB96C}">
      <dgm:prSet custT="1"/>
      <dgm:spPr>
        <a:solidFill>
          <a:schemeClr val="accent5">
            <a:lumMod val="75000"/>
            <a:alpha val="5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Прочие безвозмездные поступления</a:t>
          </a:r>
          <a:endParaRPr lang="ru-RU" sz="1200" b="1" dirty="0">
            <a:solidFill>
              <a:schemeClr val="tx1"/>
            </a:solidFill>
          </a:endParaRPr>
        </a:p>
      </dgm:t>
    </dgm:pt>
    <dgm:pt modelId="{74204C01-8F6E-487A-901C-B6BB918C21FA}" type="parTrans" cxnId="{0B5B08BA-5124-47E6-B21D-D54DAEE7918C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86A1D73D-DB78-409C-8F37-1BDC1D839E4B}" type="sibTrans" cxnId="{0B5B08BA-5124-47E6-B21D-D54DAEE7918C}">
      <dgm:prSet/>
      <dgm:spPr/>
      <dgm:t>
        <a:bodyPr/>
        <a:lstStyle/>
        <a:p>
          <a:endParaRPr lang="ru-RU"/>
        </a:p>
      </dgm:t>
    </dgm:pt>
    <dgm:pt modelId="{5B77540F-7A53-4D54-8D57-9951448B3522}" type="pres">
      <dgm:prSet presAssocID="{C1A6A60F-FF52-43D0-B330-285FA8D8CB8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9675F0-71E5-46DD-88C7-1B1B6C612E67}" type="pres">
      <dgm:prSet presAssocID="{4FD34CD6-78C8-46F1-9BA2-6101DA7D4817}" presName="root1" presStyleCnt="0"/>
      <dgm:spPr/>
    </dgm:pt>
    <dgm:pt modelId="{081860D1-DD82-42E3-A23D-646FCF327B39}" type="pres">
      <dgm:prSet presAssocID="{4FD34CD6-78C8-46F1-9BA2-6101DA7D4817}" presName="LevelOneTextNode" presStyleLbl="node0" presStyleIdx="0" presStyleCnt="1" custLinFactNeighborX="-2067" custLinFactNeighborY="-118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E63D63-66AF-411C-8239-3431420C5ED0}" type="pres">
      <dgm:prSet presAssocID="{4FD34CD6-78C8-46F1-9BA2-6101DA7D4817}" presName="level2hierChild" presStyleCnt="0"/>
      <dgm:spPr/>
    </dgm:pt>
    <dgm:pt modelId="{907772B5-62EC-471A-8353-E7209469E28B}" type="pres">
      <dgm:prSet presAssocID="{65FFD4AB-F7A5-4C6A-9D1E-4CB819CDDEAE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22A546A6-D671-4B2F-9769-67ECF16E0D6C}" type="pres">
      <dgm:prSet presAssocID="{65FFD4AB-F7A5-4C6A-9D1E-4CB819CDDEAE}" presName="connTx" presStyleLbl="parChTrans1D2" presStyleIdx="0" presStyleCnt="3"/>
      <dgm:spPr/>
      <dgm:t>
        <a:bodyPr/>
        <a:lstStyle/>
        <a:p>
          <a:endParaRPr lang="ru-RU"/>
        </a:p>
      </dgm:t>
    </dgm:pt>
    <dgm:pt modelId="{659B0651-E7B7-41EB-BC14-DA1FD872F5D2}" type="pres">
      <dgm:prSet presAssocID="{83377FDF-A9C0-44BD-86E5-AB013E906905}" presName="root2" presStyleCnt="0"/>
      <dgm:spPr/>
    </dgm:pt>
    <dgm:pt modelId="{E5DF2D6F-5401-42C2-9FF4-68926D08E789}" type="pres">
      <dgm:prSet presAssocID="{83377FDF-A9C0-44BD-86E5-AB013E906905}" presName="LevelTwoTextNode" presStyleLbl="node2" presStyleIdx="0" presStyleCnt="3" custLinFactNeighborX="-11559" custLinFactNeighborY="-604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141EB9-8095-4C86-B109-F80954CF902F}" type="pres">
      <dgm:prSet presAssocID="{83377FDF-A9C0-44BD-86E5-AB013E906905}" presName="level3hierChild" presStyleCnt="0"/>
      <dgm:spPr/>
    </dgm:pt>
    <dgm:pt modelId="{2638F07B-8BD8-4344-A7E7-E451B0229A64}" type="pres">
      <dgm:prSet presAssocID="{FC68B8F4-04A9-475F-9096-6A6632AA3CF6}" presName="conn2-1" presStyleLbl="parChTrans1D3" presStyleIdx="0" presStyleCnt="15"/>
      <dgm:spPr/>
      <dgm:t>
        <a:bodyPr/>
        <a:lstStyle/>
        <a:p>
          <a:endParaRPr lang="ru-RU"/>
        </a:p>
      </dgm:t>
    </dgm:pt>
    <dgm:pt modelId="{E5A09DE0-C6A8-409D-B675-62A12E174FBA}" type="pres">
      <dgm:prSet presAssocID="{FC68B8F4-04A9-475F-9096-6A6632AA3CF6}" presName="connTx" presStyleLbl="parChTrans1D3" presStyleIdx="0" presStyleCnt="15"/>
      <dgm:spPr/>
      <dgm:t>
        <a:bodyPr/>
        <a:lstStyle/>
        <a:p>
          <a:endParaRPr lang="ru-RU"/>
        </a:p>
      </dgm:t>
    </dgm:pt>
    <dgm:pt modelId="{A3932298-52BA-4F8A-B862-BBC6B2695088}" type="pres">
      <dgm:prSet presAssocID="{A2B79FB3-A38F-45CD-91D0-B760DFAEA861}" presName="root2" presStyleCnt="0"/>
      <dgm:spPr/>
    </dgm:pt>
    <dgm:pt modelId="{91C39992-F037-40EA-9903-A17B66F287CA}" type="pres">
      <dgm:prSet presAssocID="{A2B79FB3-A38F-45CD-91D0-B760DFAEA861}" presName="LevelTwoTextNode" presStyleLbl="node3" presStyleIdx="0" presStyleCnt="15" custScaleX="125181" custScaleY="24983" custLinFactNeighborX="757" custLinFactNeighborY="86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82E9E7-F29C-4E66-9941-920F61661CC4}" type="pres">
      <dgm:prSet presAssocID="{A2B79FB3-A38F-45CD-91D0-B760DFAEA861}" presName="level3hierChild" presStyleCnt="0"/>
      <dgm:spPr/>
    </dgm:pt>
    <dgm:pt modelId="{CF3B6779-F959-4B4A-8389-C88213709947}" type="pres">
      <dgm:prSet presAssocID="{6ED3E534-CA66-446C-8A04-03AF402C56F8}" presName="conn2-1" presStyleLbl="parChTrans1D3" presStyleIdx="1" presStyleCnt="15"/>
      <dgm:spPr/>
      <dgm:t>
        <a:bodyPr/>
        <a:lstStyle/>
        <a:p>
          <a:endParaRPr lang="ru-RU"/>
        </a:p>
      </dgm:t>
    </dgm:pt>
    <dgm:pt modelId="{EC23069F-C50D-410A-B612-C958EE337CC5}" type="pres">
      <dgm:prSet presAssocID="{6ED3E534-CA66-446C-8A04-03AF402C56F8}" presName="connTx" presStyleLbl="parChTrans1D3" presStyleIdx="1" presStyleCnt="15"/>
      <dgm:spPr/>
      <dgm:t>
        <a:bodyPr/>
        <a:lstStyle/>
        <a:p>
          <a:endParaRPr lang="ru-RU"/>
        </a:p>
      </dgm:t>
    </dgm:pt>
    <dgm:pt modelId="{6085AE21-9975-45F1-9DEB-F8A88B2F0315}" type="pres">
      <dgm:prSet presAssocID="{CEEBFFFE-6CE6-43F8-BA21-2CA268495AC3}" presName="root2" presStyleCnt="0"/>
      <dgm:spPr/>
    </dgm:pt>
    <dgm:pt modelId="{9FF5C475-3D36-4D73-8264-E35EEF273290}" type="pres">
      <dgm:prSet presAssocID="{CEEBFFFE-6CE6-43F8-BA21-2CA268495AC3}" presName="LevelTwoTextNode" presStyleLbl="node3" presStyleIdx="1" presStyleCnt="15" custScaleX="213419" custScaleY="51670" custLinFactNeighborX="757" custLinFactNeighborY="58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0A6181-E056-40A7-B034-F54C93AAA13B}" type="pres">
      <dgm:prSet presAssocID="{CEEBFFFE-6CE6-43F8-BA21-2CA268495AC3}" presName="level3hierChild" presStyleCnt="0"/>
      <dgm:spPr/>
    </dgm:pt>
    <dgm:pt modelId="{566908FF-9BC1-4704-B005-5F6F86F9FF61}" type="pres">
      <dgm:prSet presAssocID="{0FAA11DB-CD65-4D7B-94EE-8DC386B2FE7F}" presName="conn2-1" presStyleLbl="parChTrans1D3" presStyleIdx="2" presStyleCnt="15"/>
      <dgm:spPr/>
      <dgm:t>
        <a:bodyPr/>
        <a:lstStyle/>
        <a:p>
          <a:endParaRPr lang="ru-RU"/>
        </a:p>
      </dgm:t>
    </dgm:pt>
    <dgm:pt modelId="{8F63E140-00EA-4BEF-A157-439ED409F901}" type="pres">
      <dgm:prSet presAssocID="{0FAA11DB-CD65-4D7B-94EE-8DC386B2FE7F}" presName="connTx" presStyleLbl="parChTrans1D3" presStyleIdx="2" presStyleCnt="15"/>
      <dgm:spPr/>
      <dgm:t>
        <a:bodyPr/>
        <a:lstStyle/>
        <a:p>
          <a:endParaRPr lang="ru-RU"/>
        </a:p>
      </dgm:t>
    </dgm:pt>
    <dgm:pt modelId="{44E737F7-B9B8-4A9A-B375-80842D87E45F}" type="pres">
      <dgm:prSet presAssocID="{80E0B3E6-4034-479C-AE5F-C9791DBB1044}" presName="root2" presStyleCnt="0"/>
      <dgm:spPr/>
    </dgm:pt>
    <dgm:pt modelId="{23944937-138C-41D5-BBF1-1B0DF912009D}" type="pres">
      <dgm:prSet presAssocID="{80E0B3E6-4034-479C-AE5F-C9791DBB1044}" presName="LevelTwoTextNode" presStyleLbl="node3" presStyleIdx="2" presStyleCnt="15" custScaleX="125732" custScaleY="29212" custLinFactNeighborX="757" custLinFactNeighborY="42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59B3E5-A23C-49B6-B969-55463C4AD2B8}" type="pres">
      <dgm:prSet presAssocID="{80E0B3E6-4034-479C-AE5F-C9791DBB1044}" presName="level3hierChild" presStyleCnt="0"/>
      <dgm:spPr/>
    </dgm:pt>
    <dgm:pt modelId="{A7483D0B-0931-45CB-8BB4-89FE1B36859C}" type="pres">
      <dgm:prSet presAssocID="{B3D326EE-F617-414A-9892-F89067CEEE99}" presName="conn2-1" presStyleLbl="parChTrans1D3" presStyleIdx="3" presStyleCnt="15"/>
      <dgm:spPr/>
      <dgm:t>
        <a:bodyPr/>
        <a:lstStyle/>
        <a:p>
          <a:endParaRPr lang="ru-RU"/>
        </a:p>
      </dgm:t>
    </dgm:pt>
    <dgm:pt modelId="{9442AC76-407B-4931-8389-1992E31089FF}" type="pres">
      <dgm:prSet presAssocID="{B3D326EE-F617-414A-9892-F89067CEEE99}" presName="connTx" presStyleLbl="parChTrans1D3" presStyleIdx="3" presStyleCnt="15"/>
      <dgm:spPr/>
      <dgm:t>
        <a:bodyPr/>
        <a:lstStyle/>
        <a:p>
          <a:endParaRPr lang="ru-RU"/>
        </a:p>
      </dgm:t>
    </dgm:pt>
    <dgm:pt modelId="{AC5B6826-E211-468C-815C-1C0E73ED9BFF}" type="pres">
      <dgm:prSet presAssocID="{CD03A734-C00D-445F-A0DF-86E51F386839}" presName="root2" presStyleCnt="0"/>
      <dgm:spPr/>
    </dgm:pt>
    <dgm:pt modelId="{3EC7321B-7E92-4518-BD58-DD53A4AF5176}" type="pres">
      <dgm:prSet presAssocID="{CD03A734-C00D-445F-A0DF-86E51F386839}" presName="LevelTwoTextNode" presStyleLbl="node3" presStyleIdx="3" presStyleCnt="15" custScaleX="124014" custScaleY="28318" custLinFactNeighborX="757" custLinFactNeighborY="-27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985003-4710-4911-9305-78B138BE4F8C}" type="pres">
      <dgm:prSet presAssocID="{CD03A734-C00D-445F-A0DF-86E51F386839}" presName="level3hierChild" presStyleCnt="0"/>
      <dgm:spPr/>
    </dgm:pt>
    <dgm:pt modelId="{92C91A4B-D82D-4276-9ED5-A5599C215F20}" type="pres">
      <dgm:prSet presAssocID="{D9625B1B-D6D9-45CC-B41C-5959E1B8CD96}" presName="conn2-1" presStyleLbl="parChTrans1D3" presStyleIdx="4" presStyleCnt="15"/>
      <dgm:spPr/>
      <dgm:t>
        <a:bodyPr/>
        <a:lstStyle/>
        <a:p>
          <a:endParaRPr lang="ru-RU"/>
        </a:p>
      </dgm:t>
    </dgm:pt>
    <dgm:pt modelId="{F4C966B0-1008-41CE-A30F-0A7C7572BF4B}" type="pres">
      <dgm:prSet presAssocID="{D9625B1B-D6D9-45CC-B41C-5959E1B8CD96}" presName="connTx" presStyleLbl="parChTrans1D3" presStyleIdx="4" presStyleCnt="15"/>
      <dgm:spPr/>
      <dgm:t>
        <a:bodyPr/>
        <a:lstStyle/>
        <a:p>
          <a:endParaRPr lang="ru-RU"/>
        </a:p>
      </dgm:t>
    </dgm:pt>
    <dgm:pt modelId="{0DBB5D51-C077-4732-BF58-2CB56C01AEA3}" type="pres">
      <dgm:prSet presAssocID="{158F9F18-9527-47E7-82A9-894BFBCAD708}" presName="root2" presStyleCnt="0"/>
      <dgm:spPr/>
    </dgm:pt>
    <dgm:pt modelId="{71232FE9-27A1-4A2E-B56F-CABF94B83DB5}" type="pres">
      <dgm:prSet presAssocID="{158F9F18-9527-47E7-82A9-894BFBCAD708}" presName="LevelTwoTextNode" presStyleLbl="node3" presStyleIdx="4" presStyleCnt="15" custScaleX="124333" custScaleY="30608" custLinFactNeighborX="757" custLinFactNeighborY="-89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EBFC01-D231-46E6-AF57-2407832FA2BE}" type="pres">
      <dgm:prSet presAssocID="{158F9F18-9527-47E7-82A9-894BFBCAD708}" presName="level3hierChild" presStyleCnt="0"/>
      <dgm:spPr/>
    </dgm:pt>
    <dgm:pt modelId="{E805B566-3594-4FFA-BB9D-8E844C2D9CAA}" type="pres">
      <dgm:prSet presAssocID="{109F1F4A-FC17-4239-B4A7-1979C73DB341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251A6FAF-16A6-47FC-BC42-097CCABA16A5}" type="pres">
      <dgm:prSet presAssocID="{109F1F4A-FC17-4239-B4A7-1979C73DB341}" presName="connTx" presStyleLbl="parChTrans1D2" presStyleIdx="1" presStyleCnt="3"/>
      <dgm:spPr/>
      <dgm:t>
        <a:bodyPr/>
        <a:lstStyle/>
        <a:p>
          <a:endParaRPr lang="ru-RU"/>
        </a:p>
      </dgm:t>
    </dgm:pt>
    <dgm:pt modelId="{213255CF-5969-438C-85D8-8C7964B522C8}" type="pres">
      <dgm:prSet presAssocID="{1C9FC9FB-8C55-4606-B7D7-4FC5DEDFF48E}" presName="root2" presStyleCnt="0"/>
      <dgm:spPr/>
    </dgm:pt>
    <dgm:pt modelId="{5DD8E71A-BEF9-4145-9A30-34B557C21354}" type="pres">
      <dgm:prSet presAssocID="{1C9FC9FB-8C55-4606-B7D7-4FC5DEDFF48E}" presName="LevelTwoTextNode" presStyleLbl="node2" presStyleIdx="1" presStyleCnt="3" custLinFactNeighborX="-6903" custLinFactNeighborY="-269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62F16D-7CDC-445C-8186-C291D318C583}" type="pres">
      <dgm:prSet presAssocID="{1C9FC9FB-8C55-4606-B7D7-4FC5DEDFF48E}" presName="level3hierChild" presStyleCnt="0"/>
      <dgm:spPr/>
    </dgm:pt>
    <dgm:pt modelId="{E0860A58-9EDA-4E57-BA5F-40DA3A4C522D}" type="pres">
      <dgm:prSet presAssocID="{7A8B050F-8316-404C-AC4B-89D15B1E4C5F}" presName="conn2-1" presStyleLbl="parChTrans1D3" presStyleIdx="5" presStyleCnt="15"/>
      <dgm:spPr/>
      <dgm:t>
        <a:bodyPr/>
        <a:lstStyle/>
        <a:p>
          <a:endParaRPr lang="ru-RU"/>
        </a:p>
      </dgm:t>
    </dgm:pt>
    <dgm:pt modelId="{9336DEEC-9730-4C04-AB82-91C050B68B9E}" type="pres">
      <dgm:prSet presAssocID="{7A8B050F-8316-404C-AC4B-89D15B1E4C5F}" presName="connTx" presStyleLbl="parChTrans1D3" presStyleIdx="5" presStyleCnt="15"/>
      <dgm:spPr/>
      <dgm:t>
        <a:bodyPr/>
        <a:lstStyle/>
        <a:p>
          <a:endParaRPr lang="ru-RU"/>
        </a:p>
      </dgm:t>
    </dgm:pt>
    <dgm:pt modelId="{AA8524E7-F91A-4038-BED9-B41BA369F5CC}" type="pres">
      <dgm:prSet presAssocID="{792FC44F-C4EF-419C-ACA9-883C76DB911A}" presName="root2" presStyleCnt="0"/>
      <dgm:spPr/>
    </dgm:pt>
    <dgm:pt modelId="{81769CF5-5F2C-485E-8F5D-1BB7EAF394CE}" type="pres">
      <dgm:prSet presAssocID="{792FC44F-C4EF-419C-ACA9-883C76DB911A}" presName="LevelTwoTextNode" presStyleLbl="node3" presStyleIdx="5" presStyleCnt="15" custScaleX="239686" custScaleY="54702" custLinFactNeighborX="757" custLinFactNeighborY="105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680776-0E08-4553-814C-CF62929C8355}" type="pres">
      <dgm:prSet presAssocID="{792FC44F-C4EF-419C-ACA9-883C76DB911A}" presName="level3hierChild" presStyleCnt="0"/>
      <dgm:spPr/>
    </dgm:pt>
    <dgm:pt modelId="{4A54F0F0-04A0-45EE-9532-DE7649FF5E57}" type="pres">
      <dgm:prSet presAssocID="{D668543F-E79B-45E9-AE82-43BB9ACC1F4B}" presName="conn2-1" presStyleLbl="parChTrans1D3" presStyleIdx="6" presStyleCnt="15"/>
      <dgm:spPr/>
      <dgm:t>
        <a:bodyPr/>
        <a:lstStyle/>
        <a:p>
          <a:endParaRPr lang="ru-RU"/>
        </a:p>
      </dgm:t>
    </dgm:pt>
    <dgm:pt modelId="{AAB8CE0C-6517-4C1B-896D-1DE409A2864D}" type="pres">
      <dgm:prSet presAssocID="{D668543F-E79B-45E9-AE82-43BB9ACC1F4B}" presName="connTx" presStyleLbl="parChTrans1D3" presStyleIdx="6" presStyleCnt="15"/>
      <dgm:spPr/>
      <dgm:t>
        <a:bodyPr/>
        <a:lstStyle/>
        <a:p>
          <a:endParaRPr lang="ru-RU"/>
        </a:p>
      </dgm:t>
    </dgm:pt>
    <dgm:pt modelId="{736CB467-865D-49EA-9A51-089FA1A3F73C}" type="pres">
      <dgm:prSet presAssocID="{A5BA9173-5ECA-4C3E-8BB0-B12AFC170EB7}" presName="root2" presStyleCnt="0"/>
      <dgm:spPr/>
    </dgm:pt>
    <dgm:pt modelId="{645D63F8-DFBF-4E3F-8BDE-65B5AF7D650A}" type="pres">
      <dgm:prSet presAssocID="{A5BA9173-5ECA-4C3E-8BB0-B12AFC170EB7}" presName="LevelTwoTextNode" presStyleLbl="node3" presStyleIdx="6" presStyleCnt="15" custScaleX="200459" custScaleY="52028" custLinFactNeighborX="757" custLinFactNeighborY="59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4E8675-D238-4C13-9032-94D52521DE44}" type="pres">
      <dgm:prSet presAssocID="{A5BA9173-5ECA-4C3E-8BB0-B12AFC170EB7}" presName="level3hierChild" presStyleCnt="0"/>
      <dgm:spPr/>
    </dgm:pt>
    <dgm:pt modelId="{03D51AEF-4177-4EBC-972E-C3E5D8F2CC78}" type="pres">
      <dgm:prSet presAssocID="{7D20FAC9-B4D2-4F25-9FF6-7DF0EC0F548B}" presName="conn2-1" presStyleLbl="parChTrans1D3" presStyleIdx="7" presStyleCnt="15"/>
      <dgm:spPr/>
      <dgm:t>
        <a:bodyPr/>
        <a:lstStyle/>
        <a:p>
          <a:endParaRPr lang="ru-RU"/>
        </a:p>
      </dgm:t>
    </dgm:pt>
    <dgm:pt modelId="{564CDB61-27C3-4630-99F9-A1B01918EB95}" type="pres">
      <dgm:prSet presAssocID="{7D20FAC9-B4D2-4F25-9FF6-7DF0EC0F548B}" presName="connTx" presStyleLbl="parChTrans1D3" presStyleIdx="7" presStyleCnt="15"/>
      <dgm:spPr/>
      <dgm:t>
        <a:bodyPr/>
        <a:lstStyle/>
        <a:p>
          <a:endParaRPr lang="ru-RU"/>
        </a:p>
      </dgm:t>
    </dgm:pt>
    <dgm:pt modelId="{72E57461-4DA4-4600-BD83-83FCEB836B71}" type="pres">
      <dgm:prSet presAssocID="{E70796CE-B085-4142-9E85-48F01455FE12}" presName="root2" presStyleCnt="0"/>
      <dgm:spPr/>
    </dgm:pt>
    <dgm:pt modelId="{5B53669D-FCF2-40C7-8B2D-F50E950BA3C9}" type="pres">
      <dgm:prSet presAssocID="{E70796CE-B085-4142-9E85-48F01455FE12}" presName="LevelTwoTextNode" presStyleLbl="node3" presStyleIdx="7" presStyleCnt="15" custScaleX="196096" custScaleY="48095" custLinFactNeighborX="757" custLinFactNeighborY="39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25BE1C-9ED1-41C1-8FD0-0ABDEE86C379}" type="pres">
      <dgm:prSet presAssocID="{E70796CE-B085-4142-9E85-48F01455FE12}" presName="level3hierChild" presStyleCnt="0"/>
      <dgm:spPr/>
    </dgm:pt>
    <dgm:pt modelId="{C69982F7-99AE-4164-BF46-F7D8449905C7}" type="pres">
      <dgm:prSet presAssocID="{9F1464FB-B9A7-4B62-A5A2-A9FD5E471D37}" presName="conn2-1" presStyleLbl="parChTrans1D3" presStyleIdx="8" presStyleCnt="15"/>
      <dgm:spPr/>
      <dgm:t>
        <a:bodyPr/>
        <a:lstStyle/>
        <a:p>
          <a:endParaRPr lang="ru-RU"/>
        </a:p>
      </dgm:t>
    </dgm:pt>
    <dgm:pt modelId="{B16CDEA6-E50F-4149-A8BF-E87022DF2799}" type="pres">
      <dgm:prSet presAssocID="{9F1464FB-B9A7-4B62-A5A2-A9FD5E471D37}" presName="connTx" presStyleLbl="parChTrans1D3" presStyleIdx="8" presStyleCnt="15"/>
      <dgm:spPr/>
      <dgm:t>
        <a:bodyPr/>
        <a:lstStyle/>
        <a:p>
          <a:endParaRPr lang="ru-RU"/>
        </a:p>
      </dgm:t>
    </dgm:pt>
    <dgm:pt modelId="{472DA44E-3D15-4CAB-AC10-66D4D30AF734}" type="pres">
      <dgm:prSet presAssocID="{A28CE0F0-3601-4EB3-B925-5D412ADF794D}" presName="root2" presStyleCnt="0"/>
      <dgm:spPr/>
    </dgm:pt>
    <dgm:pt modelId="{6A1DDDF6-A5AD-4BF2-9509-11794B1265A8}" type="pres">
      <dgm:prSet presAssocID="{A28CE0F0-3601-4EB3-B925-5D412ADF794D}" presName="LevelTwoTextNode" presStyleLbl="node3" presStyleIdx="8" presStyleCnt="15" custScaleX="223202" custScaleY="38980" custLinFactNeighborX="757" custLinFactNeighborY="-33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FFF4F3-50F2-4640-9D5A-2819549B0867}" type="pres">
      <dgm:prSet presAssocID="{A28CE0F0-3601-4EB3-B925-5D412ADF794D}" presName="level3hierChild" presStyleCnt="0"/>
      <dgm:spPr/>
    </dgm:pt>
    <dgm:pt modelId="{61279A83-5DFD-40C4-A29B-90E26B515656}" type="pres">
      <dgm:prSet presAssocID="{99BE5B99-BC17-4740-BB5C-80B72C30BDDC}" presName="conn2-1" presStyleLbl="parChTrans1D3" presStyleIdx="9" presStyleCnt="15"/>
      <dgm:spPr/>
      <dgm:t>
        <a:bodyPr/>
        <a:lstStyle/>
        <a:p>
          <a:endParaRPr lang="ru-RU"/>
        </a:p>
      </dgm:t>
    </dgm:pt>
    <dgm:pt modelId="{54E2D3CD-ECDF-4240-B382-489D71FFD9CB}" type="pres">
      <dgm:prSet presAssocID="{99BE5B99-BC17-4740-BB5C-80B72C30BDDC}" presName="connTx" presStyleLbl="parChTrans1D3" presStyleIdx="9" presStyleCnt="15"/>
      <dgm:spPr/>
      <dgm:t>
        <a:bodyPr/>
        <a:lstStyle/>
        <a:p>
          <a:endParaRPr lang="ru-RU"/>
        </a:p>
      </dgm:t>
    </dgm:pt>
    <dgm:pt modelId="{BD94AA22-969A-4B43-BB43-766B28EA29FF}" type="pres">
      <dgm:prSet presAssocID="{E13988B0-AC9D-4845-8DBA-4FD0D07213B2}" presName="root2" presStyleCnt="0"/>
      <dgm:spPr/>
    </dgm:pt>
    <dgm:pt modelId="{870311D8-AE5C-4B36-8A46-B775ABBACE7F}" type="pres">
      <dgm:prSet presAssocID="{E13988B0-AC9D-4845-8DBA-4FD0D07213B2}" presName="LevelTwoTextNode" presStyleLbl="node3" presStyleIdx="9" presStyleCnt="15" custScaleX="207947" custScaleY="41175" custLinFactNeighborX="757" custLinFactNeighborY="-108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64FACB-CFCA-479C-A0CA-A004A69B38DA}" type="pres">
      <dgm:prSet presAssocID="{E13988B0-AC9D-4845-8DBA-4FD0D07213B2}" presName="level3hierChild" presStyleCnt="0"/>
      <dgm:spPr/>
    </dgm:pt>
    <dgm:pt modelId="{00E83446-A517-4361-B25F-BA5B890971C6}" type="pres">
      <dgm:prSet presAssocID="{9D226BD7-B43D-4B96-9E6C-833606BD054C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5C8F2257-0460-4DF9-B8EA-43137FA1A2C1}" type="pres">
      <dgm:prSet presAssocID="{9D226BD7-B43D-4B96-9E6C-833606BD054C}" presName="connTx" presStyleLbl="parChTrans1D2" presStyleIdx="2" presStyleCnt="3"/>
      <dgm:spPr/>
      <dgm:t>
        <a:bodyPr/>
        <a:lstStyle/>
        <a:p>
          <a:endParaRPr lang="ru-RU"/>
        </a:p>
      </dgm:t>
    </dgm:pt>
    <dgm:pt modelId="{A715F737-232A-4779-809A-BF1FCBB88319}" type="pres">
      <dgm:prSet presAssocID="{F8765090-79A3-4B36-90D4-BBA88CDCF21D}" presName="root2" presStyleCnt="0"/>
      <dgm:spPr/>
    </dgm:pt>
    <dgm:pt modelId="{D528C708-057F-482B-A437-58FBFF7DDC39}" type="pres">
      <dgm:prSet presAssocID="{F8765090-79A3-4B36-90D4-BBA88CDCF21D}" presName="LevelTwoTextNode" presStyleLbl="node2" presStyleIdx="2" presStyleCnt="3" custLinFactNeighborX="-8233" custLinFactNeighborY="-62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3B5589-5F6F-445E-95AB-591D0B09A929}" type="pres">
      <dgm:prSet presAssocID="{F8765090-79A3-4B36-90D4-BBA88CDCF21D}" presName="level3hierChild" presStyleCnt="0"/>
      <dgm:spPr/>
    </dgm:pt>
    <dgm:pt modelId="{DABA40BB-8F0C-47D6-B888-463F82AC3659}" type="pres">
      <dgm:prSet presAssocID="{411ADAC8-4506-4361-A3B1-37BD1901701D}" presName="conn2-1" presStyleLbl="parChTrans1D3" presStyleIdx="10" presStyleCnt="15"/>
      <dgm:spPr/>
      <dgm:t>
        <a:bodyPr/>
        <a:lstStyle/>
        <a:p>
          <a:endParaRPr lang="ru-RU"/>
        </a:p>
      </dgm:t>
    </dgm:pt>
    <dgm:pt modelId="{326EADD0-7246-4A05-9234-6B4239A89D53}" type="pres">
      <dgm:prSet presAssocID="{411ADAC8-4506-4361-A3B1-37BD1901701D}" presName="connTx" presStyleLbl="parChTrans1D3" presStyleIdx="10" presStyleCnt="15"/>
      <dgm:spPr/>
      <dgm:t>
        <a:bodyPr/>
        <a:lstStyle/>
        <a:p>
          <a:endParaRPr lang="ru-RU"/>
        </a:p>
      </dgm:t>
    </dgm:pt>
    <dgm:pt modelId="{BE7388A0-1F8F-4884-A194-6ACA08B6A051}" type="pres">
      <dgm:prSet presAssocID="{364EFC88-CCF6-45E7-A9F8-8921B8C147C5}" presName="root2" presStyleCnt="0"/>
      <dgm:spPr/>
    </dgm:pt>
    <dgm:pt modelId="{AA6DCBC6-58C7-4323-B4F5-4AC9ED5D54E3}" type="pres">
      <dgm:prSet presAssocID="{364EFC88-CCF6-45E7-A9F8-8921B8C147C5}" presName="LevelTwoTextNode" presStyleLbl="node3" presStyleIdx="10" presStyleCnt="15" custScaleX="205398" custScaleY="37960" custLinFactNeighborX="757" custLinFactNeighborY="166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FB7CE1-4A2B-4EFD-8B53-BF6B4B65FD17}" type="pres">
      <dgm:prSet presAssocID="{364EFC88-CCF6-45E7-A9F8-8921B8C147C5}" presName="level3hierChild" presStyleCnt="0"/>
      <dgm:spPr/>
    </dgm:pt>
    <dgm:pt modelId="{C9481ABE-2B98-4935-837D-A29F3550EA87}" type="pres">
      <dgm:prSet presAssocID="{77019C40-03D1-4F78-890F-C747A22AEE2D}" presName="conn2-1" presStyleLbl="parChTrans1D3" presStyleIdx="11" presStyleCnt="15"/>
      <dgm:spPr/>
      <dgm:t>
        <a:bodyPr/>
        <a:lstStyle/>
        <a:p>
          <a:endParaRPr lang="ru-RU"/>
        </a:p>
      </dgm:t>
    </dgm:pt>
    <dgm:pt modelId="{92D937CE-DC30-472D-8CE8-4E9C246331E2}" type="pres">
      <dgm:prSet presAssocID="{77019C40-03D1-4F78-890F-C747A22AEE2D}" presName="connTx" presStyleLbl="parChTrans1D3" presStyleIdx="11" presStyleCnt="15"/>
      <dgm:spPr/>
      <dgm:t>
        <a:bodyPr/>
        <a:lstStyle/>
        <a:p>
          <a:endParaRPr lang="ru-RU"/>
        </a:p>
      </dgm:t>
    </dgm:pt>
    <dgm:pt modelId="{9BBCFAFD-6E4D-46F9-ABEC-1726CA12CB9D}" type="pres">
      <dgm:prSet presAssocID="{8AF25946-257F-4424-BE4E-E9EF44549886}" presName="root2" presStyleCnt="0"/>
      <dgm:spPr/>
    </dgm:pt>
    <dgm:pt modelId="{B824D543-C0A5-4C0C-A76D-4EAAD667A1A2}" type="pres">
      <dgm:prSet presAssocID="{8AF25946-257F-4424-BE4E-E9EF44549886}" presName="LevelTwoTextNode" presStyleLbl="node3" presStyleIdx="11" presStyleCnt="15" custScaleX="205156" custScaleY="43221" custLinFactNeighborX="757" custLinFactNeighborY="101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CD012E-150F-4C5F-B410-D60037D00F5A}" type="pres">
      <dgm:prSet presAssocID="{8AF25946-257F-4424-BE4E-E9EF44549886}" presName="level3hierChild" presStyleCnt="0"/>
      <dgm:spPr/>
    </dgm:pt>
    <dgm:pt modelId="{1F84971B-D0D0-4E0C-A49B-02035C881E55}" type="pres">
      <dgm:prSet presAssocID="{3B298DE8-EC5A-4A7F-AAEA-99DB9FBA1E76}" presName="conn2-1" presStyleLbl="parChTrans1D3" presStyleIdx="12" presStyleCnt="15"/>
      <dgm:spPr/>
      <dgm:t>
        <a:bodyPr/>
        <a:lstStyle/>
        <a:p>
          <a:endParaRPr lang="ru-RU"/>
        </a:p>
      </dgm:t>
    </dgm:pt>
    <dgm:pt modelId="{DD4501FA-C944-483E-8A34-CED967239C25}" type="pres">
      <dgm:prSet presAssocID="{3B298DE8-EC5A-4A7F-AAEA-99DB9FBA1E76}" presName="connTx" presStyleLbl="parChTrans1D3" presStyleIdx="12" presStyleCnt="15"/>
      <dgm:spPr/>
      <dgm:t>
        <a:bodyPr/>
        <a:lstStyle/>
        <a:p>
          <a:endParaRPr lang="ru-RU"/>
        </a:p>
      </dgm:t>
    </dgm:pt>
    <dgm:pt modelId="{E4DEA0CE-5D3E-4C99-A76A-8005C46D1D8B}" type="pres">
      <dgm:prSet presAssocID="{E6F3EFA5-29DC-4EE4-AA1D-225C871ABFE9}" presName="root2" presStyleCnt="0"/>
      <dgm:spPr/>
    </dgm:pt>
    <dgm:pt modelId="{ECFE3171-2CAC-4782-B102-9B0E2295C955}" type="pres">
      <dgm:prSet presAssocID="{E6F3EFA5-29DC-4EE4-AA1D-225C871ABFE9}" presName="LevelTwoTextNode" presStyleLbl="node3" presStyleIdx="12" presStyleCnt="15" custScaleX="206245" custScaleY="48586" custLinFactNeighborX="757" custLinFactNeighborY="76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649A7D-936A-499B-9345-59E2EF64E24F}" type="pres">
      <dgm:prSet presAssocID="{E6F3EFA5-29DC-4EE4-AA1D-225C871ABFE9}" presName="level3hierChild" presStyleCnt="0"/>
      <dgm:spPr/>
    </dgm:pt>
    <dgm:pt modelId="{73F7D17E-0BC7-4775-8B3A-D10485B2C08E}" type="pres">
      <dgm:prSet presAssocID="{2CD67DDB-0CAD-4A42-B4A5-8DECECC3D403}" presName="conn2-1" presStyleLbl="parChTrans1D3" presStyleIdx="13" presStyleCnt="15"/>
      <dgm:spPr/>
      <dgm:t>
        <a:bodyPr/>
        <a:lstStyle/>
        <a:p>
          <a:endParaRPr lang="ru-RU"/>
        </a:p>
      </dgm:t>
    </dgm:pt>
    <dgm:pt modelId="{5B87B532-5501-4C2F-9071-A08B7B70B991}" type="pres">
      <dgm:prSet presAssocID="{2CD67DDB-0CAD-4A42-B4A5-8DECECC3D403}" presName="connTx" presStyleLbl="parChTrans1D3" presStyleIdx="13" presStyleCnt="15"/>
      <dgm:spPr/>
      <dgm:t>
        <a:bodyPr/>
        <a:lstStyle/>
        <a:p>
          <a:endParaRPr lang="ru-RU"/>
        </a:p>
      </dgm:t>
    </dgm:pt>
    <dgm:pt modelId="{49460F1F-9B46-440D-96E4-16BC4F9E8B29}" type="pres">
      <dgm:prSet presAssocID="{D1285CAC-22F2-4660-9A8A-6E1F388C19B3}" presName="root2" presStyleCnt="0"/>
      <dgm:spPr/>
    </dgm:pt>
    <dgm:pt modelId="{E490A15F-3298-406C-814C-C134EC29A3E9}" type="pres">
      <dgm:prSet presAssocID="{D1285CAC-22F2-4660-9A8A-6E1F388C19B3}" presName="LevelTwoTextNode" presStyleLbl="node3" presStyleIdx="13" presStyleCnt="15" custScaleX="204901" custScaleY="30863" custLinFactNeighborX="757" custLinFactNeighborY="-1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85A874-BDAF-4953-A2A5-54471601E3EE}" type="pres">
      <dgm:prSet presAssocID="{D1285CAC-22F2-4660-9A8A-6E1F388C19B3}" presName="level3hierChild" presStyleCnt="0"/>
      <dgm:spPr/>
    </dgm:pt>
    <dgm:pt modelId="{A6227962-2F34-49CA-888B-5B4A86AF0541}" type="pres">
      <dgm:prSet presAssocID="{74204C01-8F6E-487A-901C-B6BB918C21FA}" presName="conn2-1" presStyleLbl="parChTrans1D3" presStyleIdx="14" presStyleCnt="15"/>
      <dgm:spPr/>
      <dgm:t>
        <a:bodyPr/>
        <a:lstStyle/>
        <a:p>
          <a:endParaRPr lang="ru-RU"/>
        </a:p>
      </dgm:t>
    </dgm:pt>
    <dgm:pt modelId="{B22808C8-FDA4-4491-A215-41EA001CC707}" type="pres">
      <dgm:prSet presAssocID="{74204C01-8F6E-487A-901C-B6BB918C21FA}" presName="connTx" presStyleLbl="parChTrans1D3" presStyleIdx="14" presStyleCnt="15"/>
      <dgm:spPr/>
      <dgm:t>
        <a:bodyPr/>
        <a:lstStyle/>
        <a:p>
          <a:endParaRPr lang="ru-RU"/>
        </a:p>
      </dgm:t>
    </dgm:pt>
    <dgm:pt modelId="{6A0E53F3-C3E0-4E5F-BA9F-BEFE1029C7DF}" type="pres">
      <dgm:prSet presAssocID="{997833D1-4C3F-411E-BE3F-AF5625EFB96C}" presName="root2" presStyleCnt="0"/>
      <dgm:spPr/>
    </dgm:pt>
    <dgm:pt modelId="{01F81792-09EF-4E45-9A65-657228A724CA}" type="pres">
      <dgm:prSet presAssocID="{997833D1-4C3F-411E-BE3F-AF5625EFB96C}" presName="LevelTwoTextNode" presStyleLbl="node3" presStyleIdx="14" presStyleCnt="15" custScaleX="208499" custScaleY="37030" custLinFactNeighborX="757" custLinFactNeighborY="-88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AD1B5A-06B0-4243-A908-091BC4A558F2}" type="pres">
      <dgm:prSet presAssocID="{997833D1-4C3F-411E-BE3F-AF5625EFB96C}" presName="level3hierChild" presStyleCnt="0"/>
      <dgm:spPr/>
    </dgm:pt>
  </dgm:ptLst>
  <dgm:cxnLst>
    <dgm:cxn modelId="{6C5F3231-AA7F-49C0-8C85-C5E42A0A5AB0}" srcId="{4FD34CD6-78C8-46F1-9BA2-6101DA7D4817}" destId="{83377FDF-A9C0-44BD-86E5-AB013E906905}" srcOrd="0" destOrd="0" parTransId="{65FFD4AB-F7A5-4C6A-9D1E-4CB819CDDEAE}" sibTransId="{208D2E82-A226-413E-846E-8B5F2A70BC1A}"/>
    <dgm:cxn modelId="{1926B088-6349-4264-B5B2-11C3940BEA09}" type="presOf" srcId="{CD03A734-C00D-445F-A0DF-86E51F386839}" destId="{3EC7321B-7E92-4518-BD58-DD53A4AF5176}" srcOrd="0" destOrd="0" presId="urn:microsoft.com/office/officeart/2005/8/layout/hierarchy2"/>
    <dgm:cxn modelId="{73862AD0-E71C-4C1A-A398-0D76D491D42A}" type="presOf" srcId="{E13988B0-AC9D-4845-8DBA-4FD0D07213B2}" destId="{870311D8-AE5C-4B36-8A46-B775ABBACE7F}" srcOrd="0" destOrd="0" presId="urn:microsoft.com/office/officeart/2005/8/layout/hierarchy2"/>
    <dgm:cxn modelId="{1219BE19-EE52-468D-A72B-13C71EAC5111}" srcId="{F8765090-79A3-4B36-90D4-BBA88CDCF21D}" destId="{E6F3EFA5-29DC-4EE4-AA1D-225C871ABFE9}" srcOrd="2" destOrd="0" parTransId="{3B298DE8-EC5A-4A7F-AAEA-99DB9FBA1E76}" sibTransId="{155482DD-E643-4F4B-8F29-D56BDC034A8A}"/>
    <dgm:cxn modelId="{7EEE5F7B-B767-40E6-B877-4DA89D0BF2D8}" type="presOf" srcId="{80E0B3E6-4034-479C-AE5F-C9791DBB1044}" destId="{23944937-138C-41D5-BBF1-1B0DF912009D}" srcOrd="0" destOrd="0" presId="urn:microsoft.com/office/officeart/2005/8/layout/hierarchy2"/>
    <dgm:cxn modelId="{0B5B08BA-5124-47E6-B21D-D54DAEE7918C}" srcId="{F8765090-79A3-4B36-90D4-BBA88CDCF21D}" destId="{997833D1-4C3F-411E-BE3F-AF5625EFB96C}" srcOrd="4" destOrd="0" parTransId="{74204C01-8F6E-487A-901C-B6BB918C21FA}" sibTransId="{86A1D73D-DB78-409C-8F37-1BDC1D839E4B}"/>
    <dgm:cxn modelId="{A6E96423-10F7-412C-ACE6-B6EDB0274DC9}" type="presOf" srcId="{9D226BD7-B43D-4B96-9E6C-833606BD054C}" destId="{5C8F2257-0460-4DF9-B8EA-43137FA1A2C1}" srcOrd="1" destOrd="0" presId="urn:microsoft.com/office/officeart/2005/8/layout/hierarchy2"/>
    <dgm:cxn modelId="{73BF94D8-5F03-41CF-95D0-D51F16BD1381}" srcId="{1C9FC9FB-8C55-4606-B7D7-4FC5DEDFF48E}" destId="{E13988B0-AC9D-4845-8DBA-4FD0D07213B2}" srcOrd="4" destOrd="0" parTransId="{99BE5B99-BC17-4740-BB5C-80B72C30BDDC}" sibTransId="{86260EBB-D5CA-4690-A2EA-879FE7DA04D4}"/>
    <dgm:cxn modelId="{2ECED907-8C82-4B7C-828F-AE2E83943CC9}" type="presOf" srcId="{9F1464FB-B9A7-4B62-A5A2-A9FD5E471D37}" destId="{C69982F7-99AE-4164-BF46-F7D8449905C7}" srcOrd="0" destOrd="0" presId="urn:microsoft.com/office/officeart/2005/8/layout/hierarchy2"/>
    <dgm:cxn modelId="{5FE55075-D4AB-465E-B1F1-849A08341BCD}" srcId="{4FD34CD6-78C8-46F1-9BA2-6101DA7D4817}" destId="{F8765090-79A3-4B36-90D4-BBA88CDCF21D}" srcOrd="2" destOrd="0" parTransId="{9D226BD7-B43D-4B96-9E6C-833606BD054C}" sibTransId="{9D6EBA66-B9A4-4702-B208-24F261E2933F}"/>
    <dgm:cxn modelId="{F5C49666-4A14-49C6-B5FE-4016DF197137}" type="presOf" srcId="{74204C01-8F6E-487A-901C-B6BB918C21FA}" destId="{A6227962-2F34-49CA-888B-5B4A86AF0541}" srcOrd="0" destOrd="0" presId="urn:microsoft.com/office/officeart/2005/8/layout/hierarchy2"/>
    <dgm:cxn modelId="{255719DB-5357-497D-88EE-BE5F683AA301}" type="presOf" srcId="{6ED3E534-CA66-446C-8A04-03AF402C56F8}" destId="{CF3B6779-F959-4B4A-8389-C88213709947}" srcOrd="0" destOrd="0" presId="urn:microsoft.com/office/officeart/2005/8/layout/hierarchy2"/>
    <dgm:cxn modelId="{FFD7CA6A-879E-4465-89FD-563B0662283B}" type="presOf" srcId="{A28CE0F0-3601-4EB3-B925-5D412ADF794D}" destId="{6A1DDDF6-A5AD-4BF2-9509-11794B1265A8}" srcOrd="0" destOrd="0" presId="urn:microsoft.com/office/officeart/2005/8/layout/hierarchy2"/>
    <dgm:cxn modelId="{05506774-C287-440A-8355-1036957B8942}" srcId="{1C9FC9FB-8C55-4606-B7D7-4FC5DEDFF48E}" destId="{A5BA9173-5ECA-4C3E-8BB0-B12AFC170EB7}" srcOrd="1" destOrd="0" parTransId="{D668543F-E79B-45E9-AE82-43BB9ACC1F4B}" sibTransId="{A7B960F9-0355-40EC-A310-3E409FC47EB1}"/>
    <dgm:cxn modelId="{68C17E2F-6072-4905-BA53-B114382AA58B}" type="presOf" srcId="{7A8B050F-8316-404C-AC4B-89D15B1E4C5F}" destId="{9336DEEC-9730-4C04-AB82-91C050B68B9E}" srcOrd="1" destOrd="0" presId="urn:microsoft.com/office/officeart/2005/8/layout/hierarchy2"/>
    <dgm:cxn modelId="{848598FB-93C0-497D-96EA-FE4395CD28DB}" type="presOf" srcId="{364EFC88-CCF6-45E7-A9F8-8921B8C147C5}" destId="{AA6DCBC6-58C7-4323-B4F5-4AC9ED5D54E3}" srcOrd="0" destOrd="0" presId="urn:microsoft.com/office/officeart/2005/8/layout/hierarchy2"/>
    <dgm:cxn modelId="{9E0C2DC8-F3C9-4FBE-B5E9-A1D708D76162}" type="presOf" srcId="{6ED3E534-CA66-446C-8A04-03AF402C56F8}" destId="{EC23069F-C50D-410A-B612-C958EE337CC5}" srcOrd="1" destOrd="0" presId="urn:microsoft.com/office/officeart/2005/8/layout/hierarchy2"/>
    <dgm:cxn modelId="{9B371255-FD91-42B5-B1FC-E5F9B60F1A29}" type="presOf" srcId="{997833D1-4C3F-411E-BE3F-AF5625EFB96C}" destId="{01F81792-09EF-4E45-9A65-657228A724CA}" srcOrd="0" destOrd="0" presId="urn:microsoft.com/office/officeart/2005/8/layout/hierarchy2"/>
    <dgm:cxn modelId="{EA9788F2-0DE1-48B0-AE38-2A8D2B410D65}" srcId="{F8765090-79A3-4B36-90D4-BBA88CDCF21D}" destId="{8AF25946-257F-4424-BE4E-E9EF44549886}" srcOrd="1" destOrd="0" parTransId="{77019C40-03D1-4F78-890F-C747A22AEE2D}" sibTransId="{CA4CF3E9-AE94-4738-8663-BF680AC9DEEF}"/>
    <dgm:cxn modelId="{3EEED6CE-9435-4F65-9F63-58B650BD69B8}" type="presOf" srcId="{99BE5B99-BC17-4740-BB5C-80B72C30BDDC}" destId="{54E2D3CD-ECDF-4240-B382-489D71FFD9CB}" srcOrd="1" destOrd="0" presId="urn:microsoft.com/office/officeart/2005/8/layout/hierarchy2"/>
    <dgm:cxn modelId="{9EA9C849-CABB-4F41-85B2-8C5B7F444A96}" type="presOf" srcId="{1C9FC9FB-8C55-4606-B7D7-4FC5DEDFF48E}" destId="{5DD8E71A-BEF9-4145-9A30-34B557C21354}" srcOrd="0" destOrd="0" presId="urn:microsoft.com/office/officeart/2005/8/layout/hierarchy2"/>
    <dgm:cxn modelId="{F105856D-B402-427C-9AD5-A396E68CBECF}" type="presOf" srcId="{D9625B1B-D6D9-45CC-B41C-5959E1B8CD96}" destId="{92C91A4B-D82D-4276-9ED5-A5599C215F20}" srcOrd="0" destOrd="0" presId="urn:microsoft.com/office/officeart/2005/8/layout/hierarchy2"/>
    <dgm:cxn modelId="{144A0982-FA2E-4B64-AEE5-5AD620E14239}" type="presOf" srcId="{E70796CE-B085-4142-9E85-48F01455FE12}" destId="{5B53669D-FCF2-40C7-8B2D-F50E950BA3C9}" srcOrd="0" destOrd="0" presId="urn:microsoft.com/office/officeart/2005/8/layout/hierarchy2"/>
    <dgm:cxn modelId="{EC0286AC-5C53-4B84-A28F-2BA0C75F6C04}" type="presOf" srcId="{9F1464FB-B9A7-4B62-A5A2-A9FD5E471D37}" destId="{B16CDEA6-E50F-4149-A8BF-E87022DF2799}" srcOrd="1" destOrd="0" presId="urn:microsoft.com/office/officeart/2005/8/layout/hierarchy2"/>
    <dgm:cxn modelId="{392CAC4B-328B-4DAD-9B85-1AC05E49D768}" type="presOf" srcId="{B3D326EE-F617-414A-9892-F89067CEEE99}" destId="{9442AC76-407B-4931-8389-1992E31089FF}" srcOrd="1" destOrd="0" presId="urn:microsoft.com/office/officeart/2005/8/layout/hierarchy2"/>
    <dgm:cxn modelId="{F06B7173-B678-4CE9-BCFF-A99F0A98A625}" type="presOf" srcId="{77019C40-03D1-4F78-890F-C747A22AEE2D}" destId="{C9481ABE-2B98-4935-837D-A29F3550EA87}" srcOrd="0" destOrd="0" presId="urn:microsoft.com/office/officeart/2005/8/layout/hierarchy2"/>
    <dgm:cxn modelId="{C6D0E8F4-3BAA-44DF-9A3F-F38BA72EBF3E}" type="presOf" srcId="{A5BA9173-5ECA-4C3E-8BB0-B12AFC170EB7}" destId="{645D63F8-DFBF-4E3F-8BDE-65B5AF7D650A}" srcOrd="0" destOrd="0" presId="urn:microsoft.com/office/officeart/2005/8/layout/hierarchy2"/>
    <dgm:cxn modelId="{CD4E08E7-51B4-4628-AEA5-F1BD55609F05}" srcId="{83377FDF-A9C0-44BD-86E5-AB013E906905}" destId="{158F9F18-9527-47E7-82A9-894BFBCAD708}" srcOrd="4" destOrd="0" parTransId="{D9625B1B-D6D9-45CC-B41C-5959E1B8CD96}" sibTransId="{7A929F52-6553-4E23-98F4-3B8DAA122F44}"/>
    <dgm:cxn modelId="{11F669D3-A405-4C71-B57B-D8FFFDB47879}" type="presOf" srcId="{158F9F18-9527-47E7-82A9-894BFBCAD708}" destId="{71232FE9-27A1-4A2E-B56F-CABF94B83DB5}" srcOrd="0" destOrd="0" presId="urn:microsoft.com/office/officeart/2005/8/layout/hierarchy2"/>
    <dgm:cxn modelId="{29674872-AEE7-4ADF-B986-9755F6539014}" type="presOf" srcId="{D668543F-E79B-45E9-AE82-43BB9ACC1F4B}" destId="{AAB8CE0C-6517-4C1B-896D-1DE409A2864D}" srcOrd="1" destOrd="0" presId="urn:microsoft.com/office/officeart/2005/8/layout/hierarchy2"/>
    <dgm:cxn modelId="{3EC134AD-4ABC-4079-AF32-C345B0AA91E9}" type="presOf" srcId="{FC68B8F4-04A9-475F-9096-6A6632AA3CF6}" destId="{2638F07B-8BD8-4344-A7E7-E451B0229A64}" srcOrd="0" destOrd="0" presId="urn:microsoft.com/office/officeart/2005/8/layout/hierarchy2"/>
    <dgm:cxn modelId="{FC608C6A-D729-424E-AC43-246AB8470752}" type="presOf" srcId="{7D20FAC9-B4D2-4F25-9FF6-7DF0EC0F548B}" destId="{564CDB61-27C3-4630-99F9-A1B01918EB95}" srcOrd="1" destOrd="0" presId="urn:microsoft.com/office/officeart/2005/8/layout/hierarchy2"/>
    <dgm:cxn modelId="{175EE182-AEB1-4C4A-816A-8575C74A669D}" srcId="{1C9FC9FB-8C55-4606-B7D7-4FC5DEDFF48E}" destId="{E70796CE-B085-4142-9E85-48F01455FE12}" srcOrd="2" destOrd="0" parTransId="{7D20FAC9-B4D2-4F25-9FF6-7DF0EC0F548B}" sibTransId="{92A061A9-87AF-4163-B433-3DA29296A8DD}"/>
    <dgm:cxn modelId="{F70CFF61-A7F4-4450-922E-3B12C98E0666}" type="presOf" srcId="{65FFD4AB-F7A5-4C6A-9D1E-4CB819CDDEAE}" destId="{22A546A6-D671-4B2F-9769-67ECF16E0D6C}" srcOrd="1" destOrd="0" presId="urn:microsoft.com/office/officeart/2005/8/layout/hierarchy2"/>
    <dgm:cxn modelId="{4F0970C3-5F22-4C4D-A77B-1F29DA7BBF38}" type="presOf" srcId="{A2B79FB3-A38F-45CD-91D0-B760DFAEA861}" destId="{91C39992-F037-40EA-9903-A17B66F287CA}" srcOrd="0" destOrd="0" presId="urn:microsoft.com/office/officeart/2005/8/layout/hierarchy2"/>
    <dgm:cxn modelId="{C0C8D4FC-07C0-43B4-9A7C-AB7DABE87E50}" srcId="{F8765090-79A3-4B36-90D4-BBA88CDCF21D}" destId="{364EFC88-CCF6-45E7-A9F8-8921B8C147C5}" srcOrd="0" destOrd="0" parTransId="{411ADAC8-4506-4361-A3B1-37BD1901701D}" sibTransId="{9E59747B-A66F-499B-9F0C-51A5AFCE3C68}"/>
    <dgm:cxn modelId="{8372544D-7B04-40F4-AF83-BDD27C7CACCC}" type="presOf" srcId="{B3D326EE-F617-414A-9892-F89067CEEE99}" destId="{A7483D0B-0931-45CB-8BB4-89FE1B36859C}" srcOrd="0" destOrd="0" presId="urn:microsoft.com/office/officeart/2005/8/layout/hierarchy2"/>
    <dgm:cxn modelId="{28E3A2BE-212B-4C4E-9BEA-554B91B70C44}" srcId="{83377FDF-A9C0-44BD-86E5-AB013E906905}" destId="{80E0B3E6-4034-479C-AE5F-C9791DBB1044}" srcOrd="2" destOrd="0" parTransId="{0FAA11DB-CD65-4D7B-94EE-8DC386B2FE7F}" sibTransId="{A4AEB006-F2CA-41D2-B756-FEA9EE74C17F}"/>
    <dgm:cxn modelId="{4C79FC9D-A54A-4837-AAF5-3773BC66AD12}" srcId="{1C9FC9FB-8C55-4606-B7D7-4FC5DEDFF48E}" destId="{A28CE0F0-3601-4EB3-B925-5D412ADF794D}" srcOrd="3" destOrd="0" parTransId="{9F1464FB-B9A7-4B62-A5A2-A9FD5E471D37}" sibTransId="{7CAB05CE-6888-49D9-B048-1DB6BE1B4815}"/>
    <dgm:cxn modelId="{2F23E8EF-B1C8-40F0-9AA9-D56B4B365CD6}" type="presOf" srcId="{E6F3EFA5-29DC-4EE4-AA1D-225C871ABFE9}" destId="{ECFE3171-2CAC-4782-B102-9B0E2295C955}" srcOrd="0" destOrd="0" presId="urn:microsoft.com/office/officeart/2005/8/layout/hierarchy2"/>
    <dgm:cxn modelId="{1F2D8B66-DDAB-4A96-B0FB-30EEFED7D91B}" type="presOf" srcId="{2CD67DDB-0CAD-4A42-B4A5-8DECECC3D403}" destId="{5B87B532-5501-4C2F-9071-A08B7B70B991}" srcOrd="1" destOrd="0" presId="urn:microsoft.com/office/officeart/2005/8/layout/hierarchy2"/>
    <dgm:cxn modelId="{D920DD69-E963-4D43-9520-863A2350FE6B}" type="presOf" srcId="{411ADAC8-4506-4361-A3B1-37BD1901701D}" destId="{326EADD0-7246-4A05-9234-6B4239A89D53}" srcOrd="1" destOrd="0" presId="urn:microsoft.com/office/officeart/2005/8/layout/hierarchy2"/>
    <dgm:cxn modelId="{9755F607-60D3-44E5-B3DF-5BFFB333AD20}" type="presOf" srcId="{109F1F4A-FC17-4239-B4A7-1979C73DB341}" destId="{E805B566-3594-4FFA-BB9D-8E844C2D9CAA}" srcOrd="0" destOrd="0" presId="urn:microsoft.com/office/officeart/2005/8/layout/hierarchy2"/>
    <dgm:cxn modelId="{8A4ECFD8-9CA7-49C2-99E3-11AA249FA90F}" type="presOf" srcId="{109F1F4A-FC17-4239-B4A7-1979C73DB341}" destId="{251A6FAF-16A6-47FC-BC42-097CCABA16A5}" srcOrd="1" destOrd="0" presId="urn:microsoft.com/office/officeart/2005/8/layout/hierarchy2"/>
    <dgm:cxn modelId="{1735FF6D-19E6-4DEC-8840-35F45E352598}" srcId="{4FD34CD6-78C8-46F1-9BA2-6101DA7D4817}" destId="{1C9FC9FB-8C55-4606-B7D7-4FC5DEDFF48E}" srcOrd="1" destOrd="0" parTransId="{109F1F4A-FC17-4239-B4A7-1979C73DB341}" sibTransId="{A15AADDC-A911-4089-B773-6FA73A58E2F8}"/>
    <dgm:cxn modelId="{B24EA0BE-7946-4FDF-9F78-9D2E7B2495DC}" srcId="{83377FDF-A9C0-44BD-86E5-AB013E906905}" destId="{CD03A734-C00D-445F-A0DF-86E51F386839}" srcOrd="3" destOrd="0" parTransId="{B3D326EE-F617-414A-9892-F89067CEEE99}" sibTransId="{3FD9CE4D-153E-475D-B219-51718D1D2934}"/>
    <dgm:cxn modelId="{BF6970FD-D952-40D4-9855-30F89CB79CFE}" type="presOf" srcId="{F8765090-79A3-4B36-90D4-BBA88CDCF21D}" destId="{D528C708-057F-482B-A437-58FBFF7DDC39}" srcOrd="0" destOrd="0" presId="urn:microsoft.com/office/officeart/2005/8/layout/hierarchy2"/>
    <dgm:cxn modelId="{BF010162-544D-424B-8F85-507597B35AA0}" type="presOf" srcId="{65FFD4AB-F7A5-4C6A-9D1E-4CB819CDDEAE}" destId="{907772B5-62EC-471A-8353-E7209469E28B}" srcOrd="0" destOrd="0" presId="urn:microsoft.com/office/officeart/2005/8/layout/hierarchy2"/>
    <dgm:cxn modelId="{09EA2962-2D64-4490-B3E0-47DDA4F664F3}" type="presOf" srcId="{4FD34CD6-78C8-46F1-9BA2-6101DA7D4817}" destId="{081860D1-DD82-42E3-A23D-646FCF327B39}" srcOrd="0" destOrd="0" presId="urn:microsoft.com/office/officeart/2005/8/layout/hierarchy2"/>
    <dgm:cxn modelId="{16F398F2-3B2E-4003-B6DD-66CE0E862EBB}" srcId="{83377FDF-A9C0-44BD-86E5-AB013E906905}" destId="{CEEBFFFE-6CE6-43F8-BA21-2CA268495AC3}" srcOrd="1" destOrd="0" parTransId="{6ED3E534-CA66-446C-8A04-03AF402C56F8}" sibTransId="{40029467-7C6F-419C-A91B-502074D78AE0}"/>
    <dgm:cxn modelId="{6DDF1D9B-B70B-4B38-BF49-8ED9C3597D6A}" srcId="{F8765090-79A3-4B36-90D4-BBA88CDCF21D}" destId="{D1285CAC-22F2-4660-9A8A-6E1F388C19B3}" srcOrd="3" destOrd="0" parTransId="{2CD67DDB-0CAD-4A42-B4A5-8DECECC3D403}" sibTransId="{350DCA1B-7915-4DDF-8104-1D7486BD6CBE}"/>
    <dgm:cxn modelId="{50D2993C-CFD9-4C8D-B50F-22EDD8A4FEDA}" type="presOf" srcId="{83377FDF-A9C0-44BD-86E5-AB013E906905}" destId="{E5DF2D6F-5401-42C2-9FF4-68926D08E789}" srcOrd="0" destOrd="0" presId="urn:microsoft.com/office/officeart/2005/8/layout/hierarchy2"/>
    <dgm:cxn modelId="{C5EA2638-3F3E-4437-BF20-1DCFB0EA0C82}" type="presOf" srcId="{CEEBFFFE-6CE6-43F8-BA21-2CA268495AC3}" destId="{9FF5C475-3D36-4D73-8264-E35EEF273290}" srcOrd="0" destOrd="0" presId="urn:microsoft.com/office/officeart/2005/8/layout/hierarchy2"/>
    <dgm:cxn modelId="{F7B09803-7F96-413A-98E3-31CAB10FED7A}" type="presOf" srcId="{8AF25946-257F-4424-BE4E-E9EF44549886}" destId="{B824D543-C0A5-4C0C-A76D-4EAAD667A1A2}" srcOrd="0" destOrd="0" presId="urn:microsoft.com/office/officeart/2005/8/layout/hierarchy2"/>
    <dgm:cxn modelId="{7617639C-7FAE-4304-8AA6-89CE0ECCAE1A}" type="presOf" srcId="{0FAA11DB-CD65-4D7B-94EE-8DC386B2FE7F}" destId="{8F63E140-00EA-4BEF-A157-439ED409F901}" srcOrd="1" destOrd="0" presId="urn:microsoft.com/office/officeart/2005/8/layout/hierarchy2"/>
    <dgm:cxn modelId="{F2C68F99-50C2-45F8-9B7E-735F2CBD7A8D}" type="presOf" srcId="{77019C40-03D1-4F78-890F-C747A22AEE2D}" destId="{92D937CE-DC30-472D-8CE8-4E9C246331E2}" srcOrd="1" destOrd="0" presId="urn:microsoft.com/office/officeart/2005/8/layout/hierarchy2"/>
    <dgm:cxn modelId="{23329EAF-A56E-4155-B9AD-C7405C4062EF}" type="presOf" srcId="{FC68B8F4-04A9-475F-9096-6A6632AA3CF6}" destId="{E5A09DE0-C6A8-409D-B675-62A12E174FBA}" srcOrd="1" destOrd="0" presId="urn:microsoft.com/office/officeart/2005/8/layout/hierarchy2"/>
    <dgm:cxn modelId="{707C2130-AC14-400D-A91B-547B91106549}" type="presOf" srcId="{2CD67DDB-0CAD-4A42-B4A5-8DECECC3D403}" destId="{73F7D17E-0BC7-4775-8B3A-D10485B2C08E}" srcOrd="0" destOrd="0" presId="urn:microsoft.com/office/officeart/2005/8/layout/hierarchy2"/>
    <dgm:cxn modelId="{9F3D84F1-5349-4740-AF29-6517FDEEB59A}" type="presOf" srcId="{3B298DE8-EC5A-4A7F-AAEA-99DB9FBA1E76}" destId="{1F84971B-D0D0-4E0C-A49B-02035C881E55}" srcOrd="0" destOrd="0" presId="urn:microsoft.com/office/officeart/2005/8/layout/hierarchy2"/>
    <dgm:cxn modelId="{FC9D70ED-A374-438B-BADC-917AC55BF8C9}" srcId="{1C9FC9FB-8C55-4606-B7D7-4FC5DEDFF48E}" destId="{792FC44F-C4EF-419C-ACA9-883C76DB911A}" srcOrd="0" destOrd="0" parTransId="{7A8B050F-8316-404C-AC4B-89D15B1E4C5F}" sibTransId="{BC7E2468-4A46-4925-BE06-6B4C3E604A45}"/>
    <dgm:cxn modelId="{DFE8FFF1-D73C-4B49-98F3-10AA48C2ABE7}" type="presOf" srcId="{7A8B050F-8316-404C-AC4B-89D15B1E4C5F}" destId="{E0860A58-9EDA-4E57-BA5F-40DA3A4C522D}" srcOrd="0" destOrd="0" presId="urn:microsoft.com/office/officeart/2005/8/layout/hierarchy2"/>
    <dgm:cxn modelId="{D1C4C2E9-A6B4-46B5-829C-546E191407DE}" type="presOf" srcId="{D9625B1B-D6D9-45CC-B41C-5959E1B8CD96}" destId="{F4C966B0-1008-41CE-A30F-0A7C7572BF4B}" srcOrd="1" destOrd="0" presId="urn:microsoft.com/office/officeart/2005/8/layout/hierarchy2"/>
    <dgm:cxn modelId="{93888577-6C18-4C89-80CA-226BC6D5E402}" type="presOf" srcId="{D668543F-E79B-45E9-AE82-43BB9ACC1F4B}" destId="{4A54F0F0-04A0-45EE-9532-DE7649FF5E57}" srcOrd="0" destOrd="0" presId="urn:microsoft.com/office/officeart/2005/8/layout/hierarchy2"/>
    <dgm:cxn modelId="{48D1EA7D-987F-4D85-8A13-5D9F51B0DE88}" type="presOf" srcId="{D1285CAC-22F2-4660-9A8A-6E1F388C19B3}" destId="{E490A15F-3298-406C-814C-C134EC29A3E9}" srcOrd="0" destOrd="0" presId="urn:microsoft.com/office/officeart/2005/8/layout/hierarchy2"/>
    <dgm:cxn modelId="{93996C39-6FF6-4093-97E1-30E873F79489}" type="presOf" srcId="{C1A6A60F-FF52-43D0-B330-285FA8D8CB8A}" destId="{5B77540F-7A53-4D54-8D57-9951448B3522}" srcOrd="0" destOrd="0" presId="urn:microsoft.com/office/officeart/2005/8/layout/hierarchy2"/>
    <dgm:cxn modelId="{CEDF822B-7218-46A1-9AB2-1A88D08405A9}" type="presOf" srcId="{74204C01-8F6E-487A-901C-B6BB918C21FA}" destId="{B22808C8-FDA4-4491-A215-41EA001CC707}" srcOrd="1" destOrd="0" presId="urn:microsoft.com/office/officeart/2005/8/layout/hierarchy2"/>
    <dgm:cxn modelId="{B7D17CD7-D4D3-4E27-83AE-AA29CEF0E174}" srcId="{C1A6A60F-FF52-43D0-B330-285FA8D8CB8A}" destId="{4FD34CD6-78C8-46F1-9BA2-6101DA7D4817}" srcOrd="0" destOrd="0" parTransId="{925D46D1-6A13-49AB-8F7C-636726241C6F}" sibTransId="{806912CB-F1EC-42E0-B3A6-47B8EDC5095B}"/>
    <dgm:cxn modelId="{C8C72278-DA66-40DF-B72E-6A68F1EAFF0D}" type="presOf" srcId="{3B298DE8-EC5A-4A7F-AAEA-99DB9FBA1E76}" destId="{DD4501FA-C944-483E-8A34-CED967239C25}" srcOrd="1" destOrd="0" presId="urn:microsoft.com/office/officeart/2005/8/layout/hierarchy2"/>
    <dgm:cxn modelId="{219FB2E6-2E3E-43FB-9768-1BF432DE3F5B}" srcId="{83377FDF-A9C0-44BD-86E5-AB013E906905}" destId="{A2B79FB3-A38F-45CD-91D0-B760DFAEA861}" srcOrd="0" destOrd="0" parTransId="{FC68B8F4-04A9-475F-9096-6A6632AA3CF6}" sibTransId="{AF1A532B-CE99-48DA-BC73-CF51E9F56AAA}"/>
    <dgm:cxn modelId="{52BED0B0-1169-447A-A579-D4C91AA94BAF}" type="presOf" srcId="{7D20FAC9-B4D2-4F25-9FF6-7DF0EC0F548B}" destId="{03D51AEF-4177-4EBC-972E-C3E5D8F2CC78}" srcOrd="0" destOrd="0" presId="urn:microsoft.com/office/officeart/2005/8/layout/hierarchy2"/>
    <dgm:cxn modelId="{08E5DE82-40EB-4A1C-BF56-E2B6EF52A37D}" type="presOf" srcId="{99BE5B99-BC17-4740-BB5C-80B72C30BDDC}" destId="{61279A83-5DFD-40C4-A29B-90E26B515656}" srcOrd="0" destOrd="0" presId="urn:microsoft.com/office/officeart/2005/8/layout/hierarchy2"/>
    <dgm:cxn modelId="{DEB3D8E3-C358-4CFC-B4A0-4C8B368DB7AC}" type="presOf" srcId="{792FC44F-C4EF-419C-ACA9-883C76DB911A}" destId="{81769CF5-5F2C-485E-8F5D-1BB7EAF394CE}" srcOrd="0" destOrd="0" presId="urn:microsoft.com/office/officeart/2005/8/layout/hierarchy2"/>
    <dgm:cxn modelId="{76717936-5760-4344-A7FA-C369B58E0327}" type="presOf" srcId="{9D226BD7-B43D-4B96-9E6C-833606BD054C}" destId="{00E83446-A517-4361-B25F-BA5B890971C6}" srcOrd="0" destOrd="0" presId="urn:microsoft.com/office/officeart/2005/8/layout/hierarchy2"/>
    <dgm:cxn modelId="{DB04F76F-FDB7-4C95-9A62-3A2455955576}" type="presOf" srcId="{0FAA11DB-CD65-4D7B-94EE-8DC386B2FE7F}" destId="{566908FF-9BC1-4704-B005-5F6F86F9FF61}" srcOrd="0" destOrd="0" presId="urn:microsoft.com/office/officeart/2005/8/layout/hierarchy2"/>
    <dgm:cxn modelId="{C35D792A-1B49-4745-AA3C-DB734871E1A4}" type="presOf" srcId="{411ADAC8-4506-4361-A3B1-37BD1901701D}" destId="{DABA40BB-8F0C-47D6-B888-463F82AC3659}" srcOrd="0" destOrd="0" presId="urn:microsoft.com/office/officeart/2005/8/layout/hierarchy2"/>
    <dgm:cxn modelId="{490363D5-213F-4E0C-9FD6-8E7D2D492421}" type="presParOf" srcId="{5B77540F-7A53-4D54-8D57-9951448B3522}" destId="{D39675F0-71E5-46DD-88C7-1B1B6C612E67}" srcOrd="0" destOrd="0" presId="urn:microsoft.com/office/officeart/2005/8/layout/hierarchy2"/>
    <dgm:cxn modelId="{DFC4B8DB-47D5-4DC5-9E01-7FAC9061DA19}" type="presParOf" srcId="{D39675F0-71E5-46DD-88C7-1B1B6C612E67}" destId="{081860D1-DD82-42E3-A23D-646FCF327B39}" srcOrd="0" destOrd="0" presId="urn:microsoft.com/office/officeart/2005/8/layout/hierarchy2"/>
    <dgm:cxn modelId="{C9D24563-7B10-4234-870E-D4BDE7499E0A}" type="presParOf" srcId="{D39675F0-71E5-46DD-88C7-1B1B6C612E67}" destId="{B3E63D63-66AF-411C-8239-3431420C5ED0}" srcOrd="1" destOrd="0" presId="urn:microsoft.com/office/officeart/2005/8/layout/hierarchy2"/>
    <dgm:cxn modelId="{6F03D939-581D-43DC-8563-E461D35EACEB}" type="presParOf" srcId="{B3E63D63-66AF-411C-8239-3431420C5ED0}" destId="{907772B5-62EC-471A-8353-E7209469E28B}" srcOrd="0" destOrd="0" presId="urn:microsoft.com/office/officeart/2005/8/layout/hierarchy2"/>
    <dgm:cxn modelId="{2A06D862-9B21-411B-A9CC-70C902F51369}" type="presParOf" srcId="{907772B5-62EC-471A-8353-E7209469E28B}" destId="{22A546A6-D671-4B2F-9769-67ECF16E0D6C}" srcOrd="0" destOrd="0" presId="urn:microsoft.com/office/officeart/2005/8/layout/hierarchy2"/>
    <dgm:cxn modelId="{A673C056-EFF0-4FAA-A30E-B0CD849A7F83}" type="presParOf" srcId="{B3E63D63-66AF-411C-8239-3431420C5ED0}" destId="{659B0651-E7B7-41EB-BC14-DA1FD872F5D2}" srcOrd="1" destOrd="0" presId="urn:microsoft.com/office/officeart/2005/8/layout/hierarchy2"/>
    <dgm:cxn modelId="{1C9668F6-E177-40B4-8BA8-0DEBDF43B4AF}" type="presParOf" srcId="{659B0651-E7B7-41EB-BC14-DA1FD872F5D2}" destId="{E5DF2D6F-5401-42C2-9FF4-68926D08E789}" srcOrd="0" destOrd="0" presId="urn:microsoft.com/office/officeart/2005/8/layout/hierarchy2"/>
    <dgm:cxn modelId="{36504BC7-C7D8-40E2-863A-0BCAD5D38197}" type="presParOf" srcId="{659B0651-E7B7-41EB-BC14-DA1FD872F5D2}" destId="{83141EB9-8095-4C86-B109-F80954CF902F}" srcOrd="1" destOrd="0" presId="urn:microsoft.com/office/officeart/2005/8/layout/hierarchy2"/>
    <dgm:cxn modelId="{7BE2C70D-B7CF-46D9-B46D-36328AE04732}" type="presParOf" srcId="{83141EB9-8095-4C86-B109-F80954CF902F}" destId="{2638F07B-8BD8-4344-A7E7-E451B0229A64}" srcOrd="0" destOrd="0" presId="urn:microsoft.com/office/officeart/2005/8/layout/hierarchy2"/>
    <dgm:cxn modelId="{8E239D82-E757-43F7-8F9B-27E1DCA9AA29}" type="presParOf" srcId="{2638F07B-8BD8-4344-A7E7-E451B0229A64}" destId="{E5A09DE0-C6A8-409D-B675-62A12E174FBA}" srcOrd="0" destOrd="0" presId="urn:microsoft.com/office/officeart/2005/8/layout/hierarchy2"/>
    <dgm:cxn modelId="{3F2C78BD-CAA4-4349-923D-BE6F49635EE1}" type="presParOf" srcId="{83141EB9-8095-4C86-B109-F80954CF902F}" destId="{A3932298-52BA-4F8A-B862-BBC6B2695088}" srcOrd="1" destOrd="0" presId="urn:microsoft.com/office/officeart/2005/8/layout/hierarchy2"/>
    <dgm:cxn modelId="{813E1AF7-91D5-4641-902F-9E60444CED2D}" type="presParOf" srcId="{A3932298-52BA-4F8A-B862-BBC6B2695088}" destId="{91C39992-F037-40EA-9903-A17B66F287CA}" srcOrd="0" destOrd="0" presId="urn:microsoft.com/office/officeart/2005/8/layout/hierarchy2"/>
    <dgm:cxn modelId="{F3B55216-A384-419E-B78C-1C4C76822FFA}" type="presParOf" srcId="{A3932298-52BA-4F8A-B862-BBC6B2695088}" destId="{8D82E9E7-F29C-4E66-9941-920F61661CC4}" srcOrd="1" destOrd="0" presId="urn:microsoft.com/office/officeart/2005/8/layout/hierarchy2"/>
    <dgm:cxn modelId="{4C67E7E8-4083-4429-BE22-E9B9D93A76FC}" type="presParOf" srcId="{83141EB9-8095-4C86-B109-F80954CF902F}" destId="{CF3B6779-F959-4B4A-8389-C88213709947}" srcOrd="2" destOrd="0" presId="urn:microsoft.com/office/officeart/2005/8/layout/hierarchy2"/>
    <dgm:cxn modelId="{82D5E345-66F7-49A3-97AE-E73128C5DF6B}" type="presParOf" srcId="{CF3B6779-F959-4B4A-8389-C88213709947}" destId="{EC23069F-C50D-410A-B612-C958EE337CC5}" srcOrd="0" destOrd="0" presId="urn:microsoft.com/office/officeart/2005/8/layout/hierarchy2"/>
    <dgm:cxn modelId="{53E599B1-BDB0-4093-AEA0-931A098F0B58}" type="presParOf" srcId="{83141EB9-8095-4C86-B109-F80954CF902F}" destId="{6085AE21-9975-45F1-9DEB-F8A88B2F0315}" srcOrd="3" destOrd="0" presId="urn:microsoft.com/office/officeart/2005/8/layout/hierarchy2"/>
    <dgm:cxn modelId="{EB5595D2-2E3B-473B-9642-8B7680351AEE}" type="presParOf" srcId="{6085AE21-9975-45F1-9DEB-F8A88B2F0315}" destId="{9FF5C475-3D36-4D73-8264-E35EEF273290}" srcOrd="0" destOrd="0" presId="urn:microsoft.com/office/officeart/2005/8/layout/hierarchy2"/>
    <dgm:cxn modelId="{CD058824-79E8-4A8A-BF81-BC32ACC3291F}" type="presParOf" srcId="{6085AE21-9975-45F1-9DEB-F8A88B2F0315}" destId="{BC0A6181-E056-40A7-B034-F54C93AAA13B}" srcOrd="1" destOrd="0" presId="urn:microsoft.com/office/officeart/2005/8/layout/hierarchy2"/>
    <dgm:cxn modelId="{C7CBE968-0D2F-4659-91AD-8A942208801A}" type="presParOf" srcId="{83141EB9-8095-4C86-B109-F80954CF902F}" destId="{566908FF-9BC1-4704-B005-5F6F86F9FF61}" srcOrd="4" destOrd="0" presId="urn:microsoft.com/office/officeart/2005/8/layout/hierarchy2"/>
    <dgm:cxn modelId="{782A732D-D0F2-4AE4-8118-1E435B841AAE}" type="presParOf" srcId="{566908FF-9BC1-4704-B005-5F6F86F9FF61}" destId="{8F63E140-00EA-4BEF-A157-439ED409F901}" srcOrd="0" destOrd="0" presId="urn:microsoft.com/office/officeart/2005/8/layout/hierarchy2"/>
    <dgm:cxn modelId="{AD2CF6AD-182C-4AED-A64B-A436A8BB601D}" type="presParOf" srcId="{83141EB9-8095-4C86-B109-F80954CF902F}" destId="{44E737F7-B9B8-4A9A-B375-80842D87E45F}" srcOrd="5" destOrd="0" presId="urn:microsoft.com/office/officeart/2005/8/layout/hierarchy2"/>
    <dgm:cxn modelId="{B3D91C95-7EBD-4FD6-823C-C0A2AD9B19B4}" type="presParOf" srcId="{44E737F7-B9B8-4A9A-B375-80842D87E45F}" destId="{23944937-138C-41D5-BBF1-1B0DF912009D}" srcOrd="0" destOrd="0" presId="urn:microsoft.com/office/officeart/2005/8/layout/hierarchy2"/>
    <dgm:cxn modelId="{F0233E29-27F0-47A0-92BA-753AE1AE0F31}" type="presParOf" srcId="{44E737F7-B9B8-4A9A-B375-80842D87E45F}" destId="{E259B3E5-A23C-49B6-B969-55463C4AD2B8}" srcOrd="1" destOrd="0" presId="urn:microsoft.com/office/officeart/2005/8/layout/hierarchy2"/>
    <dgm:cxn modelId="{6F8CF8C1-64D0-457A-B3D5-8A4C38294662}" type="presParOf" srcId="{83141EB9-8095-4C86-B109-F80954CF902F}" destId="{A7483D0B-0931-45CB-8BB4-89FE1B36859C}" srcOrd="6" destOrd="0" presId="urn:microsoft.com/office/officeart/2005/8/layout/hierarchy2"/>
    <dgm:cxn modelId="{E31E6DC6-D80E-4AB5-A72B-CEF6C821685D}" type="presParOf" srcId="{A7483D0B-0931-45CB-8BB4-89FE1B36859C}" destId="{9442AC76-407B-4931-8389-1992E31089FF}" srcOrd="0" destOrd="0" presId="urn:microsoft.com/office/officeart/2005/8/layout/hierarchy2"/>
    <dgm:cxn modelId="{534047F1-B423-41D8-A386-C684CB1D3099}" type="presParOf" srcId="{83141EB9-8095-4C86-B109-F80954CF902F}" destId="{AC5B6826-E211-468C-815C-1C0E73ED9BFF}" srcOrd="7" destOrd="0" presId="urn:microsoft.com/office/officeart/2005/8/layout/hierarchy2"/>
    <dgm:cxn modelId="{32E433F6-94AF-4D8A-9BA5-5DBC64DF9FE9}" type="presParOf" srcId="{AC5B6826-E211-468C-815C-1C0E73ED9BFF}" destId="{3EC7321B-7E92-4518-BD58-DD53A4AF5176}" srcOrd="0" destOrd="0" presId="urn:microsoft.com/office/officeart/2005/8/layout/hierarchy2"/>
    <dgm:cxn modelId="{0371304D-4C94-4F49-B140-3A75A041B4F4}" type="presParOf" srcId="{AC5B6826-E211-468C-815C-1C0E73ED9BFF}" destId="{7F985003-4710-4911-9305-78B138BE4F8C}" srcOrd="1" destOrd="0" presId="urn:microsoft.com/office/officeart/2005/8/layout/hierarchy2"/>
    <dgm:cxn modelId="{45E411C2-5315-4817-AA5C-6E7A7D760772}" type="presParOf" srcId="{83141EB9-8095-4C86-B109-F80954CF902F}" destId="{92C91A4B-D82D-4276-9ED5-A5599C215F20}" srcOrd="8" destOrd="0" presId="urn:microsoft.com/office/officeart/2005/8/layout/hierarchy2"/>
    <dgm:cxn modelId="{FAEA9B1C-229A-487E-91AA-051197534673}" type="presParOf" srcId="{92C91A4B-D82D-4276-9ED5-A5599C215F20}" destId="{F4C966B0-1008-41CE-A30F-0A7C7572BF4B}" srcOrd="0" destOrd="0" presId="urn:microsoft.com/office/officeart/2005/8/layout/hierarchy2"/>
    <dgm:cxn modelId="{4EDF89D3-FF73-4EF7-891B-4F8D3666934F}" type="presParOf" srcId="{83141EB9-8095-4C86-B109-F80954CF902F}" destId="{0DBB5D51-C077-4732-BF58-2CB56C01AEA3}" srcOrd="9" destOrd="0" presId="urn:microsoft.com/office/officeart/2005/8/layout/hierarchy2"/>
    <dgm:cxn modelId="{F782E508-1A88-4072-8632-BDB15832A1A0}" type="presParOf" srcId="{0DBB5D51-C077-4732-BF58-2CB56C01AEA3}" destId="{71232FE9-27A1-4A2E-B56F-CABF94B83DB5}" srcOrd="0" destOrd="0" presId="urn:microsoft.com/office/officeart/2005/8/layout/hierarchy2"/>
    <dgm:cxn modelId="{B5FCBB6F-6DFC-4FC3-91D5-ED2ED2B81ABC}" type="presParOf" srcId="{0DBB5D51-C077-4732-BF58-2CB56C01AEA3}" destId="{ECEBFC01-D231-46E6-AF57-2407832FA2BE}" srcOrd="1" destOrd="0" presId="urn:microsoft.com/office/officeart/2005/8/layout/hierarchy2"/>
    <dgm:cxn modelId="{812DDA62-145B-4152-B89E-E625091021E1}" type="presParOf" srcId="{B3E63D63-66AF-411C-8239-3431420C5ED0}" destId="{E805B566-3594-4FFA-BB9D-8E844C2D9CAA}" srcOrd="2" destOrd="0" presId="urn:microsoft.com/office/officeart/2005/8/layout/hierarchy2"/>
    <dgm:cxn modelId="{10D23607-241D-43F9-B958-2C85BA66D7BA}" type="presParOf" srcId="{E805B566-3594-4FFA-BB9D-8E844C2D9CAA}" destId="{251A6FAF-16A6-47FC-BC42-097CCABA16A5}" srcOrd="0" destOrd="0" presId="urn:microsoft.com/office/officeart/2005/8/layout/hierarchy2"/>
    <dgm:cxn modelId="{E7558DFB-53B3-4EE6-80C0-6A1BE8059BA5}" type="presParOf" srcId="{B3E63D63-66AF-411C-8239-3431420C5ED0}" destId="{213255CF-5969-438C-85D8-8C7964B522C8}" srcOrd="3" destOrd="0" presId="urn:microsoft.com/office/officeart/2005/8/layout/hierarchy2"/>
    <dgm:cxn modelId="{4788D4A9-DCA3-4B09-B4C2-235D7869476E}" type="presParOf" srcId="{213255CF-5969-438C-85D8-8C7964B522C8}" destId="{5DD8E71A-BEF9-4145-9A30-34B557C21354}" srcOrd="0" destOrd="0" presId="urn:microsoft.com/office/officeart/2005/8/layout/hierarchy2"/>
    <dgm:cxn modelId="{54011F75-BB28-4151-A89A-3E6504707070}" type="presParOf" srcId="{213255CF-5969-438C-85D8-8C7964B522C8}" destId="{9062F16D-7CDC-445C-8186-C291D318C583}" srcOrd="1" destOrd="0" presId="urn:microsoft.com/office/officeart/2005/8/layout/hierarchy2"/>
    <dgm:cxn modelId="{C37E0915-1735-4D2A-BD30-6929B0E4DFC5}" type="presParOf" srcId="{9062F16D-7CDC-445C-8186-C291D318C583}" destId="{E0860A58-9EDA-4E57-BA5F-40DA3A4C522D}" srcOrd="0" destOrd="0" presId="urn:microsoft.com/office/officeart/2005/8/layout/hierarchy2"/>
    <dgm:cxn modelId="{17CB4380-5EDA-429E-8392-65B663584D83}" type="presParOf" srcId="{E0860A58-9EDA-4E57-BA5F-40DA3A4C522D}" destId="{9336DEEC-9730-4C04-AB82-91C050B68B9E}" srcOrd="0" destOrd="0" presId="urn:microsoft.com/office/officeart/2005/8/layout/hierarchy2"/>
    <dgm:cxn modelId="{66723E26-571F-4D20-AFD2-596965483344}" type="presParOf" srcId="{9062F16D-7CDC-445C-8186-C291D318C583}" destId="{AA8524E7-F91A-4038-BED9-B41BA369F5CC}" srcOrd="1" destOrd="0" presId="urn:microsoft.com/office/officeart/2005/8/layout/hierarchy2"/>
    <dgm:cxn modelId="{1B0C4FEB-38AD-4CCE-82B7-AAB1E3088499}" type="presParOf" srcId="{AA8524E7-F91A-4038-BED9-B41BA369F5CC}" destId="{81769CF5-5F2C-485E-8F5D-1BB7EAF394CE}" srcOrd="0" destOrd="0" presId="urn:microsoft.com/office/officeart/2005/8/layout/hierarchy2"/>
    <dgm:cxn modelId="{890A1BF3-181A-4B51-BE09-9F4B1E89DDE4}" type="presParOf" srcId="{AA8524E7-F91A-4038-BED9-B41BA369F5CC}" destId="{4D680776-0E08-4553-814C-CF62929C8355}" srcOrd="1" destOrd="0" presId="urn:microsoft.com/office/officeart/2005/8/layout/hierarchy2"/>
    <dgm:cxn modelId="{B868504E-63BC-435F-8CCA-4CFC4A0C234D}" type="presParOf" srcId="{9062F16D-7CDC-445C-8186-C291D318C583}" destId="{4A54F0F0-04A0-45EE-9532-DE7649FF5E57}" srcOrd="2" destOrd="0" presId="urn:microsoft.com/office/officeart/2005/8/layout/hierarchy2"/>
    <dgm:cxn modelId="{1976C792-241F-4459-AD2E-D57F88AFBBEF}" type="presParOf" srcId="{4A54F0F0-04A0-45EE-9532-DE7649FF5E57}" destId="{AAB8CE0C-6517-4C1B-896D-1DE409A2864D}" srcOrd="0" destOrd="0" presId="urn:microsoft.com/office/officeart/2005/8/layout/hierarchy2"/>
    <dgm:cxn modelId="{CB9344C6-4A6E-4530-8AC6-62127A300E7D}" type="presParOf" srcId="{9062F16D-7CDC-445C-8186-C291D318C583}" destId="{736CB467-865D-49EA-9A51-089FA1A3F73C}" srcOrd="3" destOrd="0" presId="urn:microsoft.com/office/officeart/2005/8/layout/hierarchy2"/>
    <dgm:cxn modelId="{833041E6-7056-4929-8B9C-A01FB282D2FD}" type="presParOf" srcId="{736CB467-865D-49EA-9A51-089FA1A3F73C}" destId="{645D63F8-DFBF-4E3F-8BDE-65B5AF7D650A}" srcOrd="0" destOrd="0" presId="urn:microsoft.com/office/officeart/2005/8/layout/hierarchy2"/>
    <dgm:cxn modelId="{28B6E773-81E8-40E7-B1D3-22841D066A82}" type="presParOf" srcId="{736CB467-865D-49EA-9A51-089FA1A3F73C}" destId="{9C4E8675-D238-4C13-9032-94D52521DE44}" srcOrd="1" destOrd="0" presId="urn:microsoft.com/office/officeart/2005/8/layout/hierarchy2"/>
    <dgm:cxn modelId="{E95D516E-72A6-4905-8E7B-5771AE06572A}" type="presParOf" srcId="{9062F16D-7CDC-445C-8186-C291D318C583}" destId="{03D51AEF-4177-4EBC-972E-C3E5D8F2CC78}" srcOrd="4" destOrd="0" presId="urn:microsoft.com/office/officeart/2005/8/layout/hierarchy2"/>
    <dgm:cxn modelId="{6C1A595B-A9E8-4375-A724-0A686E672C7A}" type="presParOf" srcId="{03D51AEF-4177-4EBC-972E-C3E5D8F2CC78}" destId="{564CDB61-27C3-4630-99F9-A1B01918EB95}" srcOrd="0" destOrd="0" presId="urn:microsoft.com/office/officeart/2005/8/layout/hierarchy2"/>
    <dgm:cxn modelId="{250496AF-6E03-49E1-A8A6-3D09B185366E}" type="presParOf" srcId="{9062F16D-7CDC-445C-8186-C291D318C583}" destId="{72E57461-4DA4-4600-BD83-83FCEB836B71}" srcOrd="5" destOrd="0" presId="urn:microsoft.com/office/officeart/2005/8/layout/hierarchy2"/>
    <dgm:cxn modelId="{4EB6C9E8-3D66-48B1-ABF1-977EC691030D}" type="presParOf" srcId="{72E57461-4DA4-4600-BD83-83FCEB836B71}" destId="{5B53669D-FCF2-40C7-8B2D-F50E950BA3C9}" srcOrd="0" destOrd="0" presId="urn:microsoft.com/office/officeart/2005/8/layout/hierarchy2"/>
    <dgm:cxn modelId="{E4FAF9E1-7F99-44D5-AF9A-9CB6ED0B6548}" type="presParOf" srcId="{72E57461-4DA4-4600-BD83-83FCEB836B71}" destId="{A325BE1C-9ED1-41C1-8FD0-0ABDEE86C379}" srcOrd="1" destOrd="0" presId="urn:microsoft.com/office/officeart/2005/8/layout/hierarchy2"/>
    <dgm:cxn modelId="{2C9E167B-BD31-4986-BC83-1209FC825657}" type="presParOf" srcId="{9062F16D-7CDC-445C-8186-C291D318C583}" destId="{C69982F7-99AE-4164-BF46-F7D8449905C7}" srcOrd="6" destOrd="0" presId="urn:microsoft.com/office/officeart/2005/8/layout/hierarchy2"/>
    <dgm:cxn modelId="{96DCE05B-3608-4B37-8628-F66A9A7AA83E}" type="presParOf" srcId="{C69982F7-99AE-4164-BF46-F7D8449905C7}" destId="{B16CDEA6-E50F-4149-A8BF-E87022DF2799}" srcOrd="0" destOrd="0" presId="urn:microsoft.com/office/officeart/2005/8/layout/hierarchy2"/>
    <dgm:cxn modelId="{18FA06D8-40F3-481B-9BA5-C87761214AE2}" type="presParOf" srcId="{9062F16D-7CDC-445C-8186-C291D318C583}" destId="{472DA44E-3D15-4CAB-AC10-66D4D30AF734}" srcOrd="7" destOrd="0" presId="urn:microsoft.com/office/officeart/2005/8/layout/hierarchy2"/>
    <dgm:cxn modelId="{37AB8EF4-25A9-43EC-96D4-A31A995C269B}" type="presParOf" srcId="{472DA44E-3D15-4CAB-AC10-66D4D30AF734}" destId="{6A1DDDF6-A5AD-4BF2-9509-11794B1265A8}" srcOrd="0" destOrd="0" presId="urn:microsoft.com/office/officeart/2005/8/layout/hierarchy2"/>
    <dgm:cxn modelId="{26A24B11-56D3-4553-AB46-E8F4CC36867C}" type="presParOf" srcId="{472DA44E-3D15-4CAB-AC10-66D4D30AF734}" destId="{F7FFF4F3-50F2-4640-9D5A-2819549B0867}" srcOrd="1" destOrd="0" presId="urn:microsoft.com/office/officeart/2005/8/layout/hierarchy2"/>
    <dgm:cxn modelId="{D1BDC30B-4860-4B55-8B01-39AECFD367BF}" type="presParOf" srcId="{9062F16D-7CDC-445C-8186-C291D318C583}" destId="{61279A83-5DFD-40C4-A29B-90E26B515656}" srcOrd="8" destOrd="0" presId="urn:microsoft.com/office/officeart/2005/8/layout/hierarchy2"/>
    <dgm:cxn modelId="{F5587CAB-2393-4FB6-95D4-76A68B84B908}" type="presParOf" srcId="{61279A83-5DFD-40C4-A29B-90E26B515656}" destId="{54E2D3CD-ECDF-4240-B382-489D71FFD9CB}" srcOrd="0" destOrd="0" presId="urn:microsoft.com/office/officeart/2005/8/layout/hierarchy2"/>
    <dgm:cxn modelId="{63ACD5E3-694E-47E6-A60A-5A75B4503756}" type="presParOf" srcId="{9062F16D-7CDC-445C-8186-C291D318C583}" destId="{BD94AA22-969A-4B43-BB43-766B28EA29FF}" srcOrd="9" destOrd="0" presId="urn:microsoft.com/office/officeart/2005/8/layout/hierarchy2"/>
    <dgm:cxn modelId="{002340AE-9C30-45FF-BAB4-76065031373C}" type="presParOf" srcId="{BD94AA22-969A-4B43-BB43-766B28EA29FF}" destId="{870311D8-AE5C-4B36-8A46-B775ABBACE7F}" srcOrd="0" destOrd="0" presId="urn:microsoft.com/office/officeart/2005/8/layout/hierarchy2"/>
    <dgm:cxn modelId="{263BAD67-FDBC-434F-95B6-4CBAA8F00A1E}" type="presParOf" srcId="{BD94AA22-969A-4B43-BB43-766B28EA29FF}" destId="{0B64FACB-CFCA-479C-A0CA-A004A69B38DA}" srcOrd="1" destOrd="0" presId="urn:microsoft.com/office/officeart/2005/8/layout/hierarchy2"/>
    <dgm:cxn modelId="{E6143B54-89CE-42E7-A170-7CEA5DEBFDF5}" type="presParOf" srcId="{B3E63D63-66AF-411C-8239-3431420C5ED0}" destId="{00E83446-A517-4361-B25F-BA5B890971C6}" srcOrd="4" destOrd="0" presId="urn:microsoft.com/office/officeart/2005/8/layout/hierarchy2"/>
    <dgm:cxn modelId="{DF010715-7AA1-4CC0-98F9-32C96B96972B}" type="presParOf" srcId="{00E83446-A517-4361-B25F-BA5B890971C6}" destId="{5C8F2257-0460-4DF9-B8EA-43137FA1A2C1}" srcOrd="0" destOrd="0" presId="urn:microsoft.com/office/officeart/2005/8/layout/hierarchy2"/>
    <dgm:cxn modelId="{19369457-5168-4B08-AC9A-AD5CB5CCA17F}" type="presParOf" srcId="{B3E63D63-66AF-411C-8239-3431420C5ED0}" destId="{A715F737-232A-4779-809A-BF1FCBB88319}" srcOrd="5" destOrd="0" presId="urn:microsoft.com/office/officeart/2005/8/layout/hierarchy2"/>
    <dgm:cxn modelId="{2BD468D1-D095-483E-A52B-3779C0C39958}" type="presParOf" srcId="{A715F737-232A-4779-809A-BF1FCBB88319}" destId="{D528C708-057F-482B-A437-58FBFF7DDC39}" srcOrd="0" destOrd="0" presId="urn:microsoft.com/office/officeart/2005/8/layout/hierarchy2"/>
    <dgm:cxn modelId="{4A5BAE4B-6E9F-40C1-B2CC-46937C4D4AF6}" type="presParOf" srcId="{A715F737-232A-4779-809A-BF1FCBB88319}" destId="{053B5589-5F6F-445E-95AB-591D0B09A929}" srcOrd="1" destOrd="0" presId="urn:microsoft.com/office/officeart/2005/8/layout/hierarchy2"/>
    <dgm:cxn modelId="{EE4CDD64-B292-41C6-911D-29C4BDD700D4}" type="presParOf" srcId="{053B5589-5F6F-445E-95AB-591D0B09A929}" destId="{DABA40BB-8F0C-47D6-B888-463F82AC3659}" srcOrd="0" destOrd="0" presId="urn:microsoft.com/office/officeart/2005/8/layout/hierarchy2"/>
    <dgm:cxn modelId="{9FBE8402-6BEC-4D52-BB63-D958A3D7CE69}" type="presParOf" srcId="{DABA40BB-8F0C-47D6-B888-463F82AC3659}" destId="{326EADD0-7246-4A05-9234-6B4239A89D53}" srcOrd="0" destOrd="0" presId="urn:microsoft.com/office/officeart/2005/8/layout/hierarchy2"/>
    <dgm:cxn modelId="{A709FCFE-FF20-4068-958A-FA08B1F081E6}" type="presParOf" srcId="{053B5589-5F6F-445E-95AB-591D0B09A929}" destId="{BE7388A0-1F8F-4884-A194-6ACA08B6A051}" srcOrd="1" destOrd="0" presId="urn:microsoft.com/office/officeart/2005/8/layout/hierarchy2"/>
    <dgm:cxn modelId="{C2DCC2BB-5709-4012-A905-A0547792F9A2}" type="presParOf" srcId="{BE7388A0-1F8F-4884-A194-6ACA08B6A051}" destId="{AA6DCBC6-58C7-4323-B4F5-4AC9ED5D54E3}" srcOrd="0" destOrd="0" presId="urn:microsoft.com/office/officeart/2005/8/layout/hierarchy2"/>
    <dgm:cxn modelId="{9A95C924-B064-455D-AEF6-E166D7533D33}" type="presParOf" srcId="{BE7388A0-1F8F-4884-A194-6ACA08B6A051}" destId="{20FB7CE1-4A2B-4EFD-8B53-BF6B4B65FD17}" srcOrd="1" destOrd="0" presId="urn:microsoft.com/office/officeart/2005/8/layout/hierarchy2"/>
    <dgm:cxn modelId="{FCD41874-4341-499F-B27C-659FF2316E1F}" type="presParOf" srcId="{053B5589-5F6F-445E-95AB-591D0B09A929}" destId="{C9481ABE-2B98-4935-837D-A29F3550EA87}" srcOrd="2" destOrd="0" presId="urn:microsoft.com/office/officeart/2005/8/layout/hierarchy2"/>
    <dgm:cxn modelId="{1604D1F7-4859-4E2F-A7B8-16B909D4F00B}" type="presParOf" srcId="{C9481ABE-2B98-4935-837D-A29F3550EA87}" destId="{92D937CE-DC30-472D-8CE8-4E9C246331E2}" srcOrd="0" destOrd="0" presId="urn:microsoft.com/office/officeart/2005/8/layout/hierarchy2"/>
    <dgm:cxn modelId="{6FADDB6D-66C2-4FD9-A0F2-A9A84CB782F4}" type="presParOf" srcId="{053B5589-5F6F-445E-95AB-591D0B09A929}" destId="{9BBCFAFD-6E4D-46F9-ABEC-1726CA12CB9D}" srcOrd="3" destOrd="0" presId="urn:microsoft.com/office/officeart/2005/8/layout/hierarchy2"/>
    <dgm:cxn modelId="{5C8F9907-A4E3-4C43-85F2-2AF458059EC2}" type="presParOf" srcId="{9BBCFAFD-6E4D-46F9-ABEC-1726CA12CB9D}" destId="{B824D543-C0A5-4C0C-A76D-4EAAD667A1A2}" srcOrd="0" destOrd="0" presId="urn:microsoft.com/office/officeart/2005/8/layout/hierarchy2"/>
    <dgm:cxn modelId="{E3419335-8374-437E-96CC-0EB5C061E34C}" type="presParOf" srcId="{9BBCFAFD-6E4D-46F9-ABEC-1726CA12CB9D}" destId="{06CD012E-150F-4C5F-B410-D60037D00F5A}" srcOrd="1" destOrd="0" presId="urn:microsoft.com/office/officeart/2005/8/layout/hierarchy2"/>
    <dgm:cxn modelId="{9A20F7B0-01D0-4B58-A476-168CEF946A50}" type="presParOf" srcId="{053B5589-5F6F-445E-95AB-591D0B09A929}" destId="{1F84971B-D0D0-4E0C-A49B-02035C881E55}" srcOrd="4" destOrd="0" presId="urn:microsoft.com/office/officeart/2005/8/layout/hierarchy2"/>
    <dgm:cxn modelId="{15210D54-8C95-4F30-99D4-031B87C11297}" type="presParOf" srcId="{1F84971B-D0D0-4E0C-A49B-02035C881E55}" destId="{DD4501FA-C944-483E-8A34-CED967239C25}" srcOrd="0" destOrd="0" presId="urn:microsoft.com/office/officeart/2005/8/layout/hierarchy2"/>
    <dgm:cxn modelId="{1ED8A7D0-8C06-4043-9D33-0B0FF57CDC90}" type="presParOf" srcId="{053B5589-5F6F-445E-95AB-591D0B09A929}" destId="{E4DEA0CE-5D3E-4C99-A76A-8005C46D1D8B}" srcOrd="5" destOrd="0" presId="urn:microsoft.com/office/officeart/2005/8/layout/hierarchy2"/>
    <dgm:cxn modelId="{D3DEBD5E-F2F4-4AD2-8DAA-55DBABFA88DF}" type="presParOf" srcId="{E4DEA0CE-5D3E-4C99-A76A-8005C46D1D8B}" destId="{ECFE3171-2CAC-4782-B102-9B0E2295C955}" srcOrd="0" destOrd="0" presId="urn:microsoft.com/office/officeart/2005/8/layout/hierarchy2"/>
    <dgm:cxn modelId="{16C8737C-D6FD-4073-B6B1-C881CB077F6A}" type="presParOf" srcId="{E4DEA0CE-5D3E-4C99-A76A-8005C46D1D8B}" destId="{0B649A7D-936A-499B-9345-59E2EF64E24F}" srcOrd="1" destOrd="0" presId="urn:microsoft.com/office/officeart/2005/8/layout/hierarchy2"/>
    <dgm:cxn modelId="{318330D8-FB82-4EDA-9E79-2CE3A96FEF9B}" type="presParOf" srcId="{053B5589-5F6F-445E-95AB-591D0B09A929}" destId="{73F7D17E-0BC7-4775-8B3A-D10485B2C08E}" srcOrd="6" destOrd="0" presId="urn:microsoft.com/office/officeart/2005/8/layout/hierarchy2"/>
    <dgm:cxn modelId="{94C3DDE9-F370-496D-8C39-5986E77C428C}" type="presParOf" srcId="{73F7D17E-0BC7-4775-8B3A-D10485B2C08E}" destId="{5B87B532-5501-4C2F-9071-A08B7B70B991}" srcOrd="0" destOrd="0" presId="urn:microsoft.com/office/officeart/2005/8/layout/hierarchy2"/>
    <dgm:cxn modelId="{A3BCF75A-D953-4FC1-8063-11AE85489973}" type="presParOf" srcId="{053B5589-5F6F-445E-95AB-591D0B09A929}" destId="{49460F1F-9B46-440D-96E4-16BC4F9E8B29}" srcOrd="7" destOrd="0" presId="urn:microsoft.com/office/officeart/2005/8/layout/hierarchy2"/>
    <dgm:cxn modelId="{69326999-7AEE-4B9E-AFEB-657BDD27E427}" type="presParOf" srcId="{49460F1F-9B46-440D-96E4-16BC4F9E8B29}" destId="{E490A15F-3298-406C-814C-C134EC29A3E9}" srcOrd="0" destOrd="0" presId="urn:microsoft.com/office/officeart/2005/8/layout/hierarchy2"/>
    <dgm:cxn modelId="{B2EF66A8-E142-44AE-9A37-42B2DDB41EC5}" type="presParOf" srcId="{49460F1F-9B46-440D-96E4-16BC4F9E8B29}" destId="{5A85A874-BDAF-4953-A2A5-54471601E3EE}" srcOrd="1" destOrd="0" presId="urn:microsoft.com/office/officeart/2005/8/layout/hierarchy2"/>
    <dgm:cxn modelId="{FE51D290-D3F5-4584-9D5C-D006D9716603}" type="presParOf" srcId="{053B5589-5F6F-445E-95AB-591D0B09A929}" destId="{A6227962-2F34-49CA-888B-5B4A86AF0541}" srcOrd="8" destOrd="0" presId="urn:microsoft.com/office/officeart/2005/8/layout/hierarchy2"/>
    <dgm:cxn modelId="{FF9696BA-C7F6-4809-B4B9-E34E88BC3332}" type="presParOf" srcId="{A6227962-2F34-49CA-888B-5B4A86AF0541}" destId="{B22808C8-FDA4-4491-A215-41EA001CC707}" srcOrd="0" destOrd="0" presId="urn:microsoft.com/office/officeart/2005/8/layout/hierarchy2"/>
    <dgm:cxn modelId="{83053511-3A8F-4AD0-86D7-DE9893A248D2}" type="presParOf" srcId="{053B5589-5F6F-445E-95AB-591D0B09A929}" destId="{6A0E53F3-C3E0-4E5F-BA9F-BEFE1029C7DF}" srcOrd="9" destOrd="0" presId="urn:microsoft.com/office/officeart/2005/8/layout/hierarchy2"/>
    <dgm:cxn modelId="{E6E4AD59-3673-4E39-9820-7CE5D91E0F4F}" type="presParOf" srcId="{6A0E53F3-C3E0-4E5F-BA9F-BEFE1029C7DF}" destId="{01F81792-09EF-4E45-9A65-657228A724CA}" srcOrd="0" destOrd="0" presId="urn:microsoft.com/office/officeart/2005/8/layout/hierarchy2"/>
    <dgm:cxn modelId="{AABECD60-9313-4355-AEC7-F33CE78B529E}" type="presParOf" srcId="{6A0E53F3-C3E0-4E5F-BA9F-BEFE1029C7DF}" destId="{CEAD1B5A-06B0-4243-A908-091BC4A558F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1578EE-116E-4661-9062-F7E41D213603}" type="doc">
      <dgm:prSet loTypeId="urn:microsoft.com/office/officeart/2005/8/layout/radial1" loCatId="relationship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7046730-F9C0-4E27-B5AE-6E16C19A5B2B}" type="pres">
      <dgm:prSet presAssocID="{111578EE-116E-4661-9062-F7E41D21360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97366DE-0498-44EE-B174-6CCEC18A329E}" type="presOf" srcId="{111578EE-116E-4661-9062-F7E41D213603}" destId="{D7046730-F9C0-4E27-B5AE-6E16C19A5B2B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94BA23-0E92-400F-9CDD-3C9C55E9232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718F27F5-9273-4BEA-AA20-00B81156185C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sz="1600" b="1" smtClean="0"/>
            <a:t>Расходы </a:t>
          </a:r>
        </a:p>
        <a:p>
          <a:r>
            <a:rPr lang="ru-RU" sz="1600" b="1" smtClean="0"/>
            <a:t>бюджета</a:t>
          </a:r>
          <a:endParaRPr lang="ru-RU" sz="1600" b="1" dirty="0"/>
        </a:p>
      </dgm:t>
    </dgm:pt>
    <dgm:pt modelId="{804F7AE3-FC17-4F4F-A9D6-283359058441}" type="parTrans" cxnId="{A6B64D10-9BE4-48CE-A61E-1A7BEFAFD0E6}">
      <dgm:prSet/>
      <dgm:spPr/>
      <dgm:t>
        <a:bodyPr/>
        <a:lstStyle/>
        <a:p>
          <a:endParaRPr lang="ru-RU" sz="1100" b="1">
            <a:solidFill>
              <a:schemeClr val="tx1"/>
            </a:solidFill>
          </a:endParaRPr>
        </a:p>
      </dgm:t>
    </dgm:pt>
    <dgm:pt modelId="{BB403B6C-D54C-4CA0-AD8D-7BB40291F568}" type="sibTrans" cxnId="{A6B64D10-9BE4-48CE-A61E-1A7BEFAFD0E6}">
      <dgm:prSet/>
      <dgm:spPr/>
      <dgm:t>
        <a:bodyPr/>
        <a:lstStyle/>
        <a:p>
          <a:endParaRPr lang="ru-RU" sz="1100" b="1">
            <a:solidFill>
              <a:schemeClr val="tx1"/>
            </a:solidFill>
          </a:endParaRPr>
        </a:p>
      </dgm:t>
    </dgm:pt>
    <dgm:pt modelId="{58A02C08-757F-4088-A202-F8904344C638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sz="1100" b="1" dirty="0" smtClean="0"/>
            <a:t>ОБЩЕГОСУДАРСТВЕННЫЕ ВОПРОСЫ</a:t>
          </a:r>
          <a:endParaRPr lang="ru-RU" sz="1100" b="1" dirty="0"/>
        </a:p>
      </dgm:t>
    </dgm:pt>
    <dgm:pt modelId="{13BD1365-626C-4E45-96F2-71687ED56F8B}" type="parTrans" cxnId="{470D8CDF-E0FB-4781-B76C-5C4909587A6F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 sz="1100" b="1">
            <a:solidFill>
              <a:schemeClr val="tx1"/>
            </a:solidFill>
          </a:endParaRPr>
        </a:p>
      </dgm:t>
    </dgm:pt>
    <dgm:pt modelId="{6F5C09FD-A70A-4639-876E-A5A622CC4F1B}" type="sibTrans" cxnId="{470D8CDF-E0FB-4781-B76C-5C4909587A6F}">
      <dgm:prSet/>
      <dgm:spPr/>
      <dgm:t>
        <a:bodyPr/>
        <a:lstStyle/>
        <a:p>
          <a:endParaRPr lang="ru-RU" sz="1100" b="1">
            <a:solidFill>
              <a:schemeClr val="tx1"/>
            </a:solidFill>
          </a:endParaRPr>
        </a:p>
      </dgm:t>
    </dgm:pt>
    <dgm:pt modelId="{7C2CABA9-82C2-414C-99C1-ECF390D1CFDA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sz="1100" b="1" dirty="0" smtClean="0"/>
            <a:t>НАЦИОНАЛЬНАЯ БЕЗОПАСНОСТЬ  И ПРАВООХРАНИТЕЛЬНАЯ ДЕЯТЕЛЬНОСТЬ</a:t>
          </a:r>
          <a:endParaRPr lang="ru-RU" sz="1100" b="1" dirty="0"/>
        </a:p>
      </dgm:t>
    </dgm:pt>
    <dgm:pt modelId="{BBCE0683-9F42-44B4-A698-890486444032}" type="parTrans" cxnId="{1363CCFB-E1EF-42FE-BA34-1D2A3E20DD2D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 sz="1100" b="1">
            <a:solidFill>
              <a:schemeClr val="tx1"/>
            </a:solidFill>
          </a:endParaRPr>
        </a:p>
      </dgm:t>
    </dgm:pt>
    <dgm:pt modelId="{7BA0E49F-47CD-407E-A346-C8902B951289}" type="sibTrans" cxnId="{1363CCFB-E1EF-42FE-BA34-1D2A3E20DD2D}">
      <dgm:prSet/>
      <dgm:spPr/>
      <dgm:t>
        <a:bodyPr/>
        <a:lstStyle/>
        <a:p>
          <a:endParaRPr lang="ru-RU" sz="1100" b="1">
            <a:solidFill>
              <a:schemeClr val="tx1"/>
            </a:solidFill>
          </a:endParaRPr>
        </a:p>
      </dgm:t>
    </dgm:pt>
    <dgm:pt modelId="{870C79EF-FC4C-42A2-BD0B-9B4B2E86D376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sz="1100" b="1" dirty="0" smtClean="0"/>
            <a:t>СОЦИАЛЬНАЯ ПОЛИТИКА</a:t>
          </a:r>
          <a:endParaRPr lang="ru-RU" sz="1100" b="1" dirty="0"/>
        </a:p>
      </dgm:t>
    </dgm:pt>
    <dgm:pt modelId="{B5C9F619-692E-4DBE-8996-58A5CF6B8215}" type="parTrans" cxnId="{58CCA803-A2D8-48CF-8DF7-841EDED57475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 sz="1100" b="1">
            <a:solidFill>
              <a:schemeClr val="tx1"/>
            </a:solidFill>
          </a:endParaRPr>
        </a:p>
      </dgm:t>
    </dgm:pt>
    <dgm:pt modelId="{9147A566-23C3-49F6-B70A-67BD55C0A87E}" type="sibTrans" cxnId="{58CCA803-A2D8-48CF-8DF7-841EDED57475}">
      <dgm:prSet/>
      <dgm:spPr/>
      <dgm:t>
        <a:bodyPr/>
        <a:lstStyle/>
        <a:p>
          <a:endParaRPr lang="ru-RU" sz="1100" b="1">
            <a:solidFill>
              <a:schemeClr val="tx1"/>
            </a:solidFill>
          </a:endParaRPr>
        </a:p>
      </dgm:t>
    </dgm:pt>
    <dgm:pt modelId="{EBDA3266-0CEE-4AF2-BB24-0E170893687B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sz="1100" b="1" dirty="0" smtClean="0"/>
            <a:t>НАЦИОНАЛЬНАЯ ОБОРОНА</a:t>
          </a:r>
          <a:endParaRPr lang="ru-RU" sz="1100" b="1" dirty="0"/>
        </a:p>
      </dgm:t>
    </dgm:pt>
    <dgm:pt modelId="{8458BEE1-84E9-404A-8820-4771C071E4B7}" type="parTrans" cxnId="{A551C552-3EAB-404C-84AF-E6E04C988385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 sz="1100" b="1">
            <a:solidFill>
              <a:schemeClr val="tx1"/>
            </a:solidFill>
          </a:endParaRPr>
        </a:p>
      </dgm:t>
    </dgm:pt>
    <dgm:pt modelId="{5F4FF2FC-D222-4843-B60D-8E9C10BB240D}" type="sibTrans" cxnId="{A551C552-3EAB-404C-84AF-E6E04C988385}">
      <dgm:prSet/>
      <dgm:spPr/>
      <dgm:t>
        <a:bodyPr/>
        <a:lstStyle/>
        <a:p>
          <a:endParaRPr lang="ru-RU" sz="1100" b="1">
            <a:solidFill>
              <a:schemeClr val="tx1"/>
            </a:solidFill>
          </a:endParaRPr>
        </a:p>
      </dgm:t>
    </dgm:pt>
    <dgm:pt modelId="{2AE0B6CF-618C-47D0-8AB3-7BD9B94FEDD1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sz="1100" b="1" dirty="0" smtClean="0"/>
            <a:t>НАЦИОНАЛЬНАЯ ЭКОНОМИКА</a:t>
          </a:r>
          <a:endParaRPr lang="ru-RU" sz="1100" b="1" dirty="0"/>
        </a:p>
      </dgm:t>
    </dgm:pt>
    <dgm:pt modelId="{8A2AA000-D42A-4307-B139-4AD785D46FA6}" type="parTrans" cxnId="{8383197C-8B40-4B8E-83AA-1D02EE3E2AFA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 sz="1100" b="1">
            <a:solidFill>
              <a:schemeClr val="tx1"/>
            </a:solidFill>
          </a:endParaRPr>
        </a:p>
      </dgm:t>
    </dgm:pt>
    <dgm:pt modelId="{ADB9B4B3-B617-4FC2-90EB-AE896780FD4C}" type="sibTrans" cxnId="{8383197C-8B40-4B8E-83AA-1D02EE3E2AFA}">
      <dgm:prSet/>
      <dgm:spPr/>
      <dgm:t>
        <a:bodyPr/>
        <a:lstStyle/>
        <a:p>
          <a:endParaRPr lang="ru-RU" sz="1100" b="1">
            <a:solidFill>
              <a:schemeClr val="tx1"/>
            </a:solidFill>
          </a:endParaRPr>
        </a:p>
      </dgm:t>
    </dgm:pt>
    <dgm:pt modelId="{F51E186D-473B-469F-B2F5-BFB35F230805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sz="1100" b="1" dirty="0" smtClean="0"/>
            <a:t> ОБСЛУЖИВАНИЕ ГОСУДАРСТВЕННОГО И МУНИЦИПАЛЬНОГО ДОЛГА</a:t>
          </a:r>
          <a:endParaRPr lang="ru-RU" sz="1100" b="1" dirty="0"/>
        </a:p>
      </dgm:t>
    </dgm:pt>
    <dgm:pt modelId="{037BD481-6040-4469-895A-90645D423DAE}" type="parTrans" cxnId="{AFC60A14-4DAC-4DBA-BADE-6DFEB0C2D395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 sz="1100" b="1">
            <a:solidFill>
              <a:schemeClr val="tx1"/>
            </a:solidFill>
          </a:endParaRPr>
        </a:p>
      </dgm:t>
    </dgm:pt>
    <dgm:pt modelId="{E726A619-86FE-4703-8557-DE63B9240109}" type="sibTrans" cxnId="{AFC60A14-4DAC-4DBA-BADE-6DFEB0C2D395}">
      <dgm:prSet/>
      <dgm:spPr/>
      <dgm:t>
        <a:bodyPr/>
        <a:lstStyle/>
        <a:p>
          <a:endParaRPr lang="ru-RU" sz="1100" b="1">
            <a:solidFill>
              <a:schemeClr val="tx1"/>
            </a:solidFill>
          </a:endParaRPr>
        </a:p>
      </dgm:t>
    </dgm:pt>
    <dgm:pt modelId="{2F548B27-ACD7-4DB2-96FA-69C0F0847B51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sz="1100" b="1" dirty="0" smtClean="0"/>
            <a:t>ФИЗИЧЕСКАЯ КУЛЬТУРА И СПОРТ</a:t>
          </a:r>
          <a:endParaRPr lang="ru-RU" sz="1100" b="1" dirty="0"/>
        </a:p>
      </dgm:t>
    </dgm:pt>
    <dgm:pt modelId="{C184A42A-1C47-495A-AC67-4E6EA5B218A6}" type="parTrans" cxnId="{395187D2-EACE-446E-B8A3-CFCD13279C36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 sz="1100" b="1">
            <a:solidFill>
              <a:schemeClr val="tx1"/>
            </a:solidFill>
          </a:endParaRPr>
        </a:p>
      </dgm:t>
    </dgm:pt>
    <dgm:pt modelId="{BB1B7FD5-D967-4C4B-BD42-8E94987B38A1}" type="sibTrans" cxnId="{395187D2-EACE-446E-B8A3-CFCD13279C36}">
      <dgm:prSet/>
      <dgm:spPr/>
      <dgm:t>
        <a:bodyPr/>
        <a:lstStyle/>
        <a:p>
          <a:endParaRPr lang="ru-RU" sz="1100" b="1">
            <a:solidFill>
              <a:schemeClr val="tx1"/>
            </a:solidFill>
          </a:endParaRPr>
        </a:p>
      </dgm:t>
    </dgm:pt>
    <dgm:pt modelId="{FAF1E3C3-1895-49AC-B5F7-99B51A7CDBEC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sz="1100" b="1" dirty="0" smtClean="0"/>
            <a:t>КУЛЬТУРА, КИНЕМАТОГРАФИЯ</a:t>
          </a:r>
          <a:endParaRPr lang="ru-RU" sz="1100" b="1" dirty="0"/>
        </a:p>
      </dgm:t>
    </dgm:pt>
    <dgm:pt modelId="{617D8F47-F720-4417-B325-8A70641DB943}" type="parTrans" cxnId="{D1D64A8E-0D85-43EC-AB3A-469C06681BB2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 sz="1100" b="1">
            <a:solidFill>
              <a:schemeClr val="tx1"/>
            </a:solidFill>
          </a:endParaRPr>
        </a:p>
      </dgm:t>
    </dgm:pt>
    <dgm:pt modelId="{868B2D62-3E2A-4D4A-9593-E8AD21A3E405}" type="sibTrans" cxnId="{D1D64A8E-0D85-43EC-AB3A-469C06681BB2}">
      <dgm:prSet/>
      <dgm:spPr/>
      <dgm:t>
        <a:bodyPr/>
        <a:lstStyle/>
        <a:p>
          <a:endParaRPr lang="ru-RU" sz="1100" b="1">
            <a:solidFill>
              <a:schemeClr val="tx1"/>
            </a:solidFill>
          </a:endParaRPr>
        </a:p>
      </dgm:t>
    </dgm:pt>
    <dgm:pt modelId="{F0A785D1-0A8D-442D-8C93-9EBCFFC244CB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sz="1100" b="1" dirty="0" smtClean="0"/>
            <a:t>ОБРАЗОВАНИЕ</a:t>
          </a:r>
          <a:endParaRPr lang="ru-RU" sz="1100" b="1" dirty="0"/>
        </a:p>
      </dgm:t>
    </dgm:pt>
    <dgm:pt modelId="{89084BF5-751B-4B15-BAD8-A3DF28503C86}" type="parTrans" cxnId="{91C8DD47-7EB5-4716-BF72-71BABD142532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 sz="1100" b="1">
            <a:solidFill>
              <a:schemeClr val="tx1"/>
            </a:solidFill>
          </a:endParaRPr>
        </a:p>
      </dgm:t>
    </dgm:pt>
    <dgm:pt modelId="{C4930431-8C60-4723-9BC0-F0B947706C70}" type="sibTrans" cxnId="{91C8DD47-7EB5-4716-BF72-71BABD142532}">
      <dgm:prSet/>
      <dgm:spPr/>
      <dgm:t>
        <a:bodyPr/>
        <a:lstStyle/>
        <a:p>
          <a:endParaRPr lang="ru-RU" sz="1100" b="1">
            <a:solidFill>
              <a:schemeClr val="tx1"/>
            </a:solidFill>
          </a:endParaRPr>
        </a:p>
      </dgm:t>
    </dgm:pt>
    <dgm:pt modelId="{24DC33E0-BAF5-463F-9B25-D1B584573CE4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sz="1100" b="1" dirty="0" smtClean="0"/>
            <a:t>ЖИЛИЩНО-КОММУНАЛЬНОЕ ХОЗЯЙСТВО</a:t>
          </a:r>
          <a:endParaRPr lang="ru-RU" sz="1100" b="1" dirty="0"/>
        </a:p>
      </dgm:t>
    </dgm:pt>
    <dgm:pt modelId="{C9509042-AD95-43C5-B9AD-FF4C9219DDE7}" type="parTrans" cxnId="{8C312F42-1FF2-4414-A0A2-488B5DABB5E0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 sz="1100" b="1">
            <a:solidFill>
              <a:schemeClr val="tx1"/>
            </a:solidFill>
          </a:endParaRPr>
        </a:p>
      </dgm:t>
    </dgm:pt>
    <dgm:pt modelId="{B900DA68-1736-40C3-B98D-959347CFC4EA}" type="sibTrans" cxnId="{8C312F42-1FF2-4414-A0A2-488B5DABB5E0}">
      <dgm:prSet/>
      <dgm:spPr/>
      <dgm:t>
        <a:bodyPr/>
        <a:lstStyle/>
        <a:p>
          <a:endParaRPr lang="ru-RU" sz="1100" b="1">
            <a:solidFill>
              <a:schemeClr val="tx1"/>
            </a:solidFill>
          </a:endParaRPr>
        </a:p>
      </dgm:t>
    </dgm:pt>
    <dgm:pt modelId="{189BD5B5-9023-4D68-90C4-FC6791D15903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sz="1100" b="1" dirty="0" smtClean="0"/>
            <a:t>ОХРАНА ОКРУЖАЮЩЕЙ СРЕДЫ</a:t>
          </a:r>
          <a:endParaRPr lang="ru-RU" sz="1100" b="1" dirty="0"/>
        </a:p>
      </dgm:t>
    </dgm:pt>
    <dgm:pt modelId="{2081C41B-A704-4D4E-A413-B578AE3B29E1}" type="parTrans" cxnId="{73004725-3AD7-4F50-9B16-3E956B301B39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 sz="1100" b="1">
            <a:solidFill>
              <a:schemeClr val="tx1"/>
            </a:solidFill>
          </a:endParaRPr>
        </a:p>
      </dgm:t>
    </dgm:pt>
    <dgm:pt modelId="{A9CAB184-478E-4DB3-9264-AB70FFEC843B}" type="sibTrans" cxnId="{73004725-3AD7-4F50-9B16-3E956B301B39}">
      <dgm:prSet/>
      <dgm:spPr/>
      <dgm:t>
        <a:bodyPr/>
        <a:lstStyle/>
        <a:p>
          <a:endParaRPr lang="ru-RU" sz="1100" b="1">
            <a:solidFill>
              <a:schemeClr val="tx1"/>
            </a:solidFill>
          </a:endParaRPr>
        </a:p>
      </dgm:t>
    </dgm:pt>
    <dgm:pt modelId="{8EA5042E-9C09-4DC5-A053-E0F72359A522}" type="pres">
      <dgm:prSet presAssocID="{B494BA23-0E92-400F-9CDD-3C9C55E9232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EF1343-C15D-4EAB-B35C-CFC0F25420FB}" type="pres">
      <dgm:prSet presAssocID="{718F27F5-9273-4BEA-AA20-00B81156185C}" presName="root1" presStyleCnt="0"/>
      <dgm:spPr/>
    </dgm:pt>
    <dgm:pt modelId="{179734A6-FE5C-4C9B-991A-B4F7918921C2}" type="pres">
      <dgm:prSet presAssocID="{718F27F5-9273-4BEA-AA20-00B81156185C}" presName="LevelOneTextNode" presStyleLbl="node0" presStyleIdx="0" presStyleCnt="1" custAng="5400000" custScaleX="191252" custScaleY="40499" custLinFactNeighborX="-27435" custLinFactNeighborY="-107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F76E43-0689-4B9E-9D4F-44CF14161536}" type="pres">
      <dgm:prSet presAssocID="{718F27F5-9273-4BEA-AA20-00B81156185C}" presName="level2hierChild" presStyleCnt="0"/>
      <dgm:spPr/>
    </dgm:pt>
    <dgm:pt modelId="{8BC708B4-9061-439A-855E-C5F803149E0C}" type="pres">
      <dgm:prSet presAssocID="{13BD1365-626C-4E45-96F2-71687ED56F8B}" presName="conn2-1" presStyleLbl="parChTrans1D2" presStyleIdx="0" presStyleCnt="11"/>
      <dgm:spPr/>
      <dgm:t>
        <a:bodyPr/>
        <a:lstStyle/>
        <a:p>
          <a:endParaRPr lang="ru-RU"/>
        </a:p>
      </dgm:t>
    </dgm:pt>
    <dgm:pt modelId="{CBE08447-F610-4CCB-96A9-20072607E4DE}" type="pres">
      <dgm:prSet presAssocID="{13BD1365-626C-4E45-96F2-71687ED56F8B}" presName="connTx" presStyleLbl="parChTrans1D2" presStyleIdx="0" presStyleCnt="11"/>
      <dgm:spPr/>
      <dgm:t>
        <a:bodyPr/>
        <a:lstStyle/>
        <a:p>
          <a:endParaRPr lang="ru-RU"/>
        </a:p>
      </dgm:t>
    </dgm:pt>
    <dgm:pt modelId="{DCFBA3FE-6F1A-4EFF-8E26-EE117B2DC05C}" type="pres">
      <dgm:prSet presAssocID="{58A02C08-757F-4088-A202-F8904344C638}" presName="root2" presStyleCnt="0"/>
      <dgm:spPr/>
    </dgm:pt>
    <dgm:pt modelId="{24E446F1-D646-4AB3-A901-C456D509F1F5}" type="pres">
      <dgm:prSet presAssocID="{58A02C08-757F-4088-A202-F8904344C638}" presName="LevelTwoTextNode" presStyleLbl="node2" presStyleIdx="0" presStyleCnt="11" custScaleX="237085" custScaleY="54448" custLinFactNeighborX="11417" custLinFactNeighborY="-2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E33EF2-9BC4-4384-8C25-1B9133997CD3}" type="pres">
      <dgm:prSet presAssocID="{58A02C08-757F-4088-A202-F8904344C638}" presName="level3hierChild" presStyleCnt="0"/>
      <dgm:spPr/>
    </dgm:pt>
    <dgm:pt modelId="{854E3F1E-186D-453C-B348-E602EAAEF692}" type="pres">
      <dgm:prSet presAssocID="{BBCE0683-9F42-44B4-A698-890486444032}" presName="conn2-1" presStyleLbl="parChTrans1D2" presStyleIdx="1" presStyleCnt="11"/>
      <dgm:spPr/>
      <dgm:t>
        <a:bodyPr/>
        <a:lstStyle/>
        <a:p>
          <a:endParaRPr lang="ru-RU"/>
        </a:p>
      </dgm:t>
    </dgm:pt>
    <dgm:pt modelId="{80430B76-4258-41AB-A606-CA11DEB95AC7}" type="pres">
      <dgm:prSet presAssocID="{BBCE0683-9F42-44B4-A698-890486444032}" presName="connTx" presStyleLbl="parChTrans1D2" presStyleIdx="1" presStyleCnt="11"/>
      <dgm:spPr/>
      <dgm:t>
        <a:bodyPr/>
        <a:lstStyle/>
        <a:p>
          <a:endParaRPr lang="ru-RU"/>
        </a:p>
      </dgm:t>
    </dgm:pt>
    <dgm:pt modelId="{AFC55D18-F845-4D70-9A39-7E78577011E0}" type="pres">
      <dgm:prSet presAssocID="{7C2CABA9-82C2-414C-99C1-ECF390D1CFDA}" presName="root2" presStyleCnt="0"/>
      <dgm:spPr/>
    </dgm:pt>
    <dgm:pt modelId="{BF6518AF-4E23-4BD3-A362-7B92AC7992C0}" type="pres">
      <dgm:prSet presAssocID="{7C2CABA9-82C2-414C-99C1-ECF390D1CFDA}" presName="LevelTwoTextNode" presStyleLbl="node2" presStyleIdx="1" presStyleCnt="11" custScaleX="237032" custScaleY="47127" custLinFactNeighborX="11417" custLinFactNeighborY="818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1E73D1-C36E-455F-A202-0976444F873A}" type="pres">
      <dgm:prSet presAssocID="{7C2CABA9-82C2-414C-99C1-ECF390D1CFDA}" presName="level3hierChild" presStyleCnt="0"/>
      <dgm:spPr/>
    </dgm:pt>
    <dgm:pt modelId="{ED823240-72C4-4CC0-8318-3C0502ED0896}" type="pres">
      <dgm:prSet presAssocID="{8458BEE1-84E9-404A-8820-4771C071E4B7}" presName="conn2-1" presStyleLbl="parChTrans1D2" presStyleIdx="2" presStyleCnt="11"/>
      <dgm:spPr/>
      <dgm:t>
        <a:bodyPr/>
        <a:lstStyle/>
        <a:p>
          <a:endParaRPr lang="ru-RU"/>
        </a:p>
      </dgm:t>
    </dgm:pt>
    <dgm:pt modelId="{04345D86-8898-4B7B-ABA5-4C5320928514}" type="pres">
      <dgm:prSet presAssocID="{8458BEE1-84E9-404A-8820-4771C071E4B7}" presName="connTx" presStyleLbl="parChTrans1D2" presStyleIdx="2" presStyleCnt="11"/>
      <dgm:spPr/>
      <dgm:t>
        <a:bodyPr/>
        <a:lstStyle/>
        <a:p>
          <a:endParaRPr lang="ru-RU"/>
        </a:p>
      </dgm:t>
    </dgm:pt>
    <dgm:pt modelId="{5F780B1D-5805-47C3-AFA4-09BE8FEAFBB1}" type="pres">
      <dgm:prSet presAssocID="{EBDA3266-0CEE-4AF2-BB24-0E170893687B}" presName="root2" presStyleCnt="0"/>
      <dgm:spPr/>
    </dgm:pt>
    <dgm:pt modelId="{23C7DF29-037E-4A92-BFF6-55A62332BEA5}" type="pres">
      <dgm:prSet presAssocID="{EBDA3266-0CEE-4AF2-BB24-0E170893687B}" presName="LevelTwoTextNode" presStyleLbl="node2" presStyleIdx="2" presStyleCnt="11" custScaleX="237085" custScaleY="52280" custLinFactNeighborX="11417" custLinFactNeighborY="-662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1A68EE-5306-496F-85AC-A87233DFE2DB}" type="pres">
      <dgm:prSet presAssocID="{EBDA3266-0CEE-4AF2-BB24-0E170893687B}" presName="level3hierChild" presStyleCnt="0"/>
      <dgm:spPr/>
    </dgm:pt>
    <dgm:pt modelId="{99A66438-983F-4496-A89F-91E9CEC82445}" type="pres">
      <dgm:prSet presAssocID="{8A2AA000-D42A-4307-B139-4AD785D46FA6}" presName="conn2-1" presStyleLbl="parChTrans1D2" presStyleIdx="3" presStyleCnt="11"/>
      <dgm:spPr/>
      <dgm:t>
        <a:bodyPr/>
        <a:lstStyle/>
        <a:p>
          <a:endParaRPr lang="ru-RU"/>
        </a:p>
      </dgm:t>
    </dgm:pt>
    <dgm:pt modelId="{6A0A383B-4CC7-4295-8DC3-08710AB9EC31}" type="pres">
      <dgm:prSet presAssocID="{8A2AA000-D42A-4307-B139-4AD785D46FA6}" presName="connTx" presStyleLbl="parChTrans1D2" presStyleIdx="3" presStyleCnt="11"/>
      <dgm:spPr/>
      <dgm:t>
        <a:bodyPr/>
        <a:lstStyle/>
        <a:p>
          <a:endParaRPr lang="ru-RU"/>
        </a:p>
      </dgm:t>
    </dgm:pt>
    <dgm:pt modelId="{672F9ACB-2934-41D4-A22F-CE95F6FB8793}" type="pres">
      <dgm:prSet presAssocID="{2AE0B6CF-618C-47D0-8AB3-7BD9B94FEDD1}" presName="root2" presStyleCnt="0"/>
      <dgm:spPr/>
    </dgm:pt>
    <dgm:pt modelId="{F2B5B826-4425-43F1-A690-92431F17F504}" type="pres">
      <dgm:prSet presAssocID="{2AE0B6CF-618C-47D0-8AB3-7BD9B94FEDD1}" presName="LevelTwoTextNode" presStyleLbl="node2" presStyleIdx="3" presStyleCnt="11" custScaleX="240077" custScaleY="46278" custLinFactNeighborX="11417" custLinFactNeighborY="85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D16BEC-67D3-4D9C-8ABF-B812D9251862}" type="pres">
      <dgm:prSet presAssocID="{2AE0B6CF-618C-47D0-8AB3-7BD9B94FEDD1}" presName="level3hierChild" presStyleCnt="0"/>
      <dgm:spPr/>
    </dgm:pt>
    <dgm:pt modelId="{9C2F80BF-9DC6-471C-8D37-63D8E5FF5E4A}" type="pres">
      <dgm:prSet presAssocID="{C9509042-AD95-43C5-B9AD-FF4C9219DDE7}" presName="conn2-1" presStyleLbl="parChTrans1D2" presStyleIdx="4" presStyleCnt="11"/>
      <dgm:spPr/>
      <dgm:t>
        <a:bodyPr/>
        <a:lstStyle/>
        <a:p>
          <a:endParaRPr lang="ru-RU"/>
        </a:p>
      </dgm:t>
    </dgm:pt>
    <dgm:pt modelId="{F5E7132C-B664-42BC-89F5-91D4512E4B47}" type="pres">
      <dgm:prSet presAssocID="{C9509042-AD95-43C5-B9AD-FF4C9219DDE7}" presName="connTx" presStyleLbl="parChTrans1D2" presStyleIdx="4" presStyleCnt="11"/>
      <dgm:spPr/>
      <dgm:t>
        <a:bodyPr/>
        <a:lstStyle/>
        <a:p>
          <a:endParaRPr lang="ru-RU"/>
        </a:p>
      </dgm:t>
    </dgm:pt>
    <dgm:pt modelId="{CF2B7958-0B8F-4DA4-A1E2-DE31EF4A75EF}" type="pres">
      <dgm:prSet presAssocID="{24DC33E0-BAF5-463F-9B25-D1B584573CE4}" presName="root2" presStyleCnt="0"/>
      <dgm:spPr/>
    </dgm:pt>
    <dgm:pt modelId="{9EF5868E-F8A0-4EF1-A989-FAEA95CCA1A1}" type="pres">
      <dgm:prSet presAssocID="{24DC33E0-BAF5-463F-9B25-D1B584573CE4}" presName="LevelTwoTextNode" presStyleLbl="node2" presStyleIdx="4" presStyleCnt="11" custScaleX="237494" custScaleY="50947" custLinFactNeighborX="11417" custLinFactNeighborY="37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FD87A2-C1E8-4906-9456-CAE2BD5FE9BB}" type="pres">
      <dgm:prSet presAssocID="{24DC33E0-BAF5-463F-9B25-D1B584573CE4}" presName="level3hierChild" presStyleCnt="0"/>
      <dgm:spPr/>
    </dgm:pt>
    <dgm:pt modelId="{D8DC28E7-B055-4667-9F69-955AB133BC39}" type="pres">
      <dgm:prSet presAssocID="{2081C41B-A704-4D4E-A413-B578AE3B29E1}" presName="conn2-1" presStyleLbl="parChTrans1D2" presStyleIdx="5" presStyleCnt="11"/>
      <dgm:spPr/>
      <dgm:t>
        <a:bodyPr/>
        <a:lstStyle/>
        <a:p>
          <a:endParaRPr lang="ru-RU"/>
        </a:p>
      </dgm:t>
    </dgm:pt>
    <dgm:pt modelId="{DACFAB3A-85D1-4DE1-9AE6-00EF51432760}" type="pres">
      <dgm:prSet presAssocID="{2081C41B-A704-4D4E-A413-B578AE3B29E1}" presName="connTx" presStyleLbl="parChTrans1D2" presStyleIdx="5" presStyleCnt="11"/>
      <dgm:spPr/>
      <dgm:t>
        <a:bodyPr/>
        <a:lstStyle/>
        <a:p>
          <a:endParaRPr lang="ru-RU"/>
        </a:p>
      </dgm:t>
    </dgm:pt>
    <dgm:pt modelId="{91150450-8576-4E3E-A19E-0478F4A00434}" type="pres">
      <dgm:prSet presAssocID="{189BD5B5-9023-4D68-90C4-FC6791D15903}" presName="root2" presStyleCnt="0"/>
      <dgm:spPr/>
    </dgm:pt>
    <dgm:pt modelId="{06BD4A40-35BC-4524-A4B9-D5223935324C}" type="pres">
      <dgm:prSet presAssocID="{189BD5B5-9023-4D68-90C4-FC6791D15903}" presName="LevelTwoTextNode" presStyleLbl="node2" presStyleIdx="5" presStyleCnt="11" custScaleX="240276" custScaleY="50304" custLinFactNeighborX="11417" custLinFactNeighborY="-56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E80360-2D41-4C58-AE76-7F9ED9B75FA4}" type="pres">
      <dgm:prSet presAssocID="{189BD5B5-9023-4D68-90C4-FC6791D15903}" presName="level3hierChild" presStyleCnt="0"/>
      <dgm:spPr/>
    </dgm:pt>
    <dgm:pt modelId="{CFE44A29-80FD-41B6-8D42-3F14E4475E0D}" type="pres">
      <dgm:prSet presAssocID="{89084BF5-751B-4B15-BAD8-A3DF28503C86}" presName="conn2-1" presStyleLbl="parChTrans1D2" presStyleIdx="6" presStyleCnt="11"/>
      <dgm:spPr/>
      <dgm:t>
        <a:bodyPr/>
        <a:lstStyle/>
        <a:p>
          <a:endParaRPr lang="ru-RU"/>
        </a:p>
      </dgm:t>
    </dgm:pt>
    <dgm:pt modelId="{6CDAF160-7893-45E6-ABB2-0321E80C1016}" type="pres">
      <dgm:prSet presAssocID="{89084BF5-751B-4B15-BAD8-A3DF28503C86}" presName="connTx" presStyleLbl="parChTrans1D2" presStyleIdx="6" presStyleCnt="11"/>
      <dgm:spPr/>
      <dgm:t>
        <a:bodyPr/>
        <a:lstStyle/>
        <a:p>
          <a:endParaRPr lang="ru-RU"/>
        </a:p>
      </dgm:t>
    </dgm:pt>
    <dgm:pt modelId="{B2A9ADA3-EF86-4A32-8BB4-ABE701CDA9B8}" type="pres">
      <dgm:prSet presAssocID="{F0A785D1-0A8D-442D-8C93-9EBCFFC244CB}" presName="root2" presStyleCnt="0"/>
      <dgm:spPr/>
    </dgm:pt>
    <dgm:pt modelId="{BCD77EB9-1C3B-4906-872D-097506EDE0ED}" type="pres">
      <dgm:prSet presAssocID="{F0A785D1-0A8D-442D-8C93-9EBCFFC244CB}" presName="LevelTwoTextNode" presStyleLbl="node2" presStyleIdx="6" presStyleCnt="11" custScaleX="238209" custScaleY="46218" custLinFactNeighborX="11417" custLinFactNeighborY="-49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571BBC-0EB8-4FC3-9C37-EAC9DF5ABB96}" type="pres">
      <dgm:prSet presAssocID="{F0A785D1-0A8D-442D-8C93-9EBCFFC244CB}" presName="level3hierChild" presStyleCnt="0"/>
      <dgm:spPr/>
    </dgm:pt>
    <dgm:pt modelId="{E638AA38-B527-435A-A486-BA4ACAE1BED3}" type="pres">
      <dgm:prSet presAssocID="{617D8F47-F720-4417-B325-8A70641DB943}" presName="conn2-1" presStyleLbl="parChTrans1D2" presStyleIdx="7" presStyleCnt="11"/>
      <dgm:spPr/>
      <dgm:t>
        <a:bodyPr/>
        <a:lstStyle/>
        <a:p>
          <a:endParaRPr lang="ru-RU"/>
        </a:p>
      </dgm:t>
    </dgm:pt>
    <dgm:pt modelId="{EB72FCA5-B04F-46D6-ADC2-2C2A25CE4D3F}" type="pres">
      <dgm:prSet presAssocID="{617D8F47-F720-4417-B325-8A70641DB943}" presName="connTx" presStyleLbl="parChTrans1D2" presStyleIdx="7" presStyleCnt="11"/>
      <dgm:spPr/>
      <dgm:t>
        <a:bodyPr/>
        <a:lstStyle/>
        <a:p>
          <a:endParaRPr lang="ru-RU"/>
        </a:p>
      </dgm:t>
    </dgm:pt>
    <dgm:pt modelId="{AD97CBCE-E071-4C54-9439-381041575FCE}" type="pres">
      <dgm:prSet presAssocID="{FAF1E3C3-1895-49AC-B5F7-99B51A7CDBEC}" presName="root2" presStyleCnt="0"/>
      <dgm:spPr/>
    </dgm:pt>
    <dgm:pt modelId="{3A27AE1F-2C02-410C-B4C0-AB553D8FA383}" type="pres">
      <dgm:prSet presAssocID="{FAF1E3C3-1895-49AC-B5F7-99B51A7CDBEC}" presName="LevelTwoTextNode" presStyleLbl="node2" presStyleIdx="7" presStyleCnt="11" custScaleX="237085" custScaleY="54980" custLinFactNeighborX="11417" custLinFactNeighborY="-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521EB8-60EF-4591-BAD3-6B6E95CEBC8C}" type="pres">
      <dgm:prSet presAssocID="{FAF1E3C3-1895-49AC-B5F7-99B51A7CDBEC}" presName="level3hierChild" presStyleCnt="0"/>
      <dgm:spPr/>
    </dgm:pt>
    <dgm:pt modelId="{16D63CC9-289B-49E1-BA37-6B519A420496}" type="pres">
      <dgm:prSet presAssocID="{C184A42A-1C47-495A-AC67-4E6EA5B218A6}" presName="conn2-1" presStyleLbl="parChTrans1D2" presStyleIdx="8" presStyleCnt="11"/>
      <dgm:spPr/>
      <dgm:t>
        <a:bodyPr/>
        <a:lstStyle/>
        <a:p>
          <a:endParaRPr lang="ru-RU"/>
        </a:p>
      </dgm:t>
    </dgm:pt>
    <dgm:pt modelId="{B53D3703-F224-4039-9F26-0D1C493CF88A}" type="pres">
      <dgm:prSet presAssocID="{C184A42A-1C47-495A-AC67-4E6EA5B218A6}" presName="connTx" presStyleLbl="parChTrans1D2" presStyleIdx="8" presStyleCnt="11"/>
      <dgm:spPr/>
      <dgm:t>
        <a:bodyPr/>
        <a:lstStyle/>
        <a:p>
          <a:endParaRPr lang="ru-RU"/>
        </a:p>
      </dgm:t>
    </dgm:pt>
    <dgm:pt modelId="{0EB29E01-85DE-4215-82D2-28C02329940A}" type="pres">
      <dgm:prSet presAssocID="{2F548B27-ACD7-4DB2-96FA-69C0F0847B51}" presName="root2" presStyleCnt="0"/>
      <dgm:spPr/>
    </dgm:pt>
    <dgm:pt modelId="{555D402B-84EC-42FA-A692-510E3F9D5D75}" type="pres">
      <dgm:prSet presAssocID="{2F548B27-ACD7-4DB2-96FA-69C0F0847B51}" presName="LevelTwoTextNode" presStyleLbl="node2" presStyleIdx="8" presStyleCnt="11" custScaleX="240243" custScaleY="49180" custLinFactNeighborX="27457" custLinFactNeighborY="678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6EC49F-F3C4-41BC-9719-8B912C6DDABB}" type="pres">
      <dgm:prSet presAssocID="{2F548B27-ACD7-4DB2-96FA-69C0F0847B51}" presName="level3hierChild" presStyleCnt="0"/>
      <dgm:spPr/>
    </dgm:pt>
    <dgm:pt modelId="{32E4D95D-C66E-44CB-BD7E-C8A55FE6E45C}" type="pres">
      <dgm:prSet presAssocID="{037BD481-6040-4469-895A-90645D423DAE}" presName="conn2-1" presStyleLbl="parChTrans1D2" presStyleIdx="9" presStyleCnt="11"/>
      <dgm:spPr/>
      <dgm:t>
        <a:bodyPr/>
        <a:lstStyle/>
        <a:p>
          <a:endParaRPr lang="ru-RU"/>
        </a:p>
      </dgm:t>
    </dgm:pt>
    <dgm:pt modelId="{D9F9E4CD-D938-47A9-9595-98CAA092D49F}" type="pres">
      <dgm:prSet presAssocID="{037BD481-6040-4469-895A-90645D423DAE}" presName="connTx" presStyleLbl="parChTrans1D2" presStyleIdx="9" presStyleCnt="11"/>
      <dgm:spPr/>
      <dgm:t>
        <a:bodyPr/>
        <a:lstStyle/>
        <a:p>
          <a:endParaRPr lang="ru-RU"/>
        </a:p>
      </dgm:t>
    </dgm:pt>
    <dgm:pt modelId="{A52ABABC-6338-4490-90EA-B2C47A5758CB}" type="pres">
      <dgm:prSet presAssocID="{F51E186D-473B-469F-B2F5-BFB35F230805}" presName="root2" presStyleCnt="0"/>
      <dgm:spPr/>
    </dgm:pt>
    <dgm:pt modelId="{E404FA14-1713-49EC-A85D-69B24AAD73B0}" type="pres">
      <dgm:prSet presAssocID="{F51E186D-473B-469F-B2F5-BFB35F230805}" presName="LevelTwoTextNode" presStyleLbl="node2" presStyleIdx="9" presStyleCnt="11" custScaleX="240243" custScaleY="45815" custLinFactNeighborX="27308" custLinFactNeighborY="681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5E72E9-50A0-4F08-A6B3-2278970B7CBC}" type="pres">
      <dgm:prSet presAssocID="{F51E186D-473B-469F-B2F5-BFB35F230805}" presName="level3hierChild" presStyleCnt="0"/>
      <dgm:spPr/>
    </dgm:pt>
    <dgm:pt modelId="{17073C93-FA7D-4878-8E7B-F17133A4E3BA}" type="pres">
      <dgm:prSet presAssocID="{B5C9F619-692E-4DBE-8996-58A5CF6B8215}" presName="conn2-1" presStyleLbl="parChTrans1D2" presStyleIdx="10" presStyleCnt="11"/>
      <dgm:spPr/>
      <dgm:t>
        <a:bodyPr/>
        <a:lstStyle/>
        <a:p>
          <a:endParaRPr lang="ru-RU"/>
        </a:p>
      </dgm:t>
    </dgm:pt>
    <dgm:pt modelId="{D2035F9E-EC01-464C-8FA8-D90E21DD4290}" type="pres">
      <dgm:prSet presAssocID="{B5C9F619-692E-4DBE-8996-58A5CF6B8215}" presName="connTx" presStyleLbl="parChTrans1D2" presStyleIdx="10" presStyleCnt="11"/>
      <dgm:spPr/>
      <dgm:t>
        <a:bodyPr/>
        <a:lstStyle/>
        <a:p>
          <a:endParaRPr lang="ru-RU"/>
        </a:p>
      </dgm:t>
    </dgm:pt>
    <dgm:pt modelId="{658772D6-B735-4FF6-AAC2-36555EC24464}" type="pres">
      <dgm:prSet presAssocID="{870C79EF-FC4C-42A2-BD0B-9B4B2E86D376}" presName="root2" presStyleCnt="0"/>
      <dgm:spPr/>
    </dgm:pt>
    <dgm:pt modelId="{4A7B9987-AC45-46A9-B72C-09B6759D5CF5}" type="pres">
      <dgm:prSet presAssocID="{870C79EF-FC4C-42A2-BD0B-9B4B2E86D376}" presName="LevelTwoTextNode" presStyleLbl="node2" presStyleIdx="10" presStyleCnt="11" custScaleX="238465" custScaleY="50335" custLinFactY="-49011" custLinFactNeighborX="11417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DBDF80-B207-4A96-A814-DF2D320A8BE9}" type="pres">
      <dgm:prSet presAssocID="{870C79EF-FC4C-42A2-BD0B-9B4B2E86D376}" presName="level3hierChild" presStyleCnt="0"/>
      <dgm:spPr/>
    </dgm:pt>
  </dgm:ptLst>
  <dgm:cxnLst>
    <dgm:cxn modelId="{C4BB3802-218B-4324-A9A7-4E35CE04CDE9}" type="presOf" srcId="{7C2CABA9-82C2-414C-99C1-ECF390D1CFDA}" destId="{BF6518AF-4E23-4BD3-A362-7B92AC7992C0}" srcOrd="0" destOrd="0" presId="urn:microsoft.com/office/officeart/2008/layout/HorizontalMultiLevelHierarchy"/>
    <dgm:cxn modelId="{CB5D6DFF-882E-456F-8822-0C89933D3E43}" type="presOf" srcId="{037BD481-6040-4469-895A-90645D423DAE}" destId="{D9F9E4CD-D938-47A9-9595-98CAA092D49F}" srcOrd="1" destOrd="0" presId="urn:microsoft.com/office/officeart/2008/layout/HorizontalMultiLevelHierarchy"/>
    <dgm:cxn modelId="{A551C552-3EAB-404C-84AF-E6E04C988385}" srcId="{718F27F5-9273-4BEA-AA20-00B81156185C}" destId="{EBDA3266-0CEE-4AF2-BB24-0E170893687B}" srcOrd="2" destOrd="0" parTransId="{8458BEE1-84E9-404A-8820-4771C071E4B7}" sibTransId="{5F4FF2FC-D222-4843-B60D-8E9C10BB240D}"/>
    <dgm:cxn modelId="{15110776-6D0E-4A1E-9264-D4F24C521F38}" type="presOf" srcId="{C184A42A-1C47-495A-AC67-4E6EA5B218A6}" destId="{B53D3703-F224-4039-9F26-0D1C493CF88A}" srcOrd="1" destOrd="0" presId="urn:microsoft.com/office/officeart/2008/layout/HorizontalMultiLevelHierarchy"/>
    <dgm:cxn modelId="{AFC60A14-4DAC-4DBA-BADE-6DFEB0C2D395}" srcId="{718F27F5-9273-4BEA-AA20-00B81156185C}" destId="{F51E186D-473B-469F-B2F5-BFB35F230805}" srcOrd="9" destOrd="0" parTransId="{037BD481-6040-4469-895A-90645D423DAE}" sibTransId="{E726A619-86FE-4703-8557-DE63B9240109}"/>
    <dgm:cxn modelId="{8383197C-8B40-4B8E-83AA-1D02EE3E2AFA}" srcId="{718F27F5-9273-4BEA-AA20-00B81156185C}" destId="{2AE0B6CF-618C-47D0-8AB3-7BD9B94FEDD1}" srcOrd="3" destOrd="0" parTransId="{8A2AA000-D42A-4307-B139-4AD785D46FA6}" sibTransId="{ADB9B4B3-B617-4FC2-90EB-AE896780FD4C}"/>
    <dgm:cxn modelId="{7D73C73C-69DF-419C-A837-04A6634B20CB}" type="presOf" srcId="{2081C41B-A704-4D4E-A413-B578AE3B29E1}" destId="{DACFAB3A-85D1-4DE1-9AE6-00EF51432760}" srcOrd="1" destOrd="0" presId="urn:microsoft.com/office/officeart/2008/layout/HorizontalMultiLevelHierarchy"/>
    <dgm:cxn modelId="{23993B45-FD11-477B-85E0-0476EEFA7A8D}" type="presOf" srcId="{8A2AA000-D42A-4307-B139-4AD785D46FA6}" destId="{6A0A383B-4CC7-4295-8DC3-08710AB9EC31}" srcOrd="1" destOrd="0" presId="urn:microsoft.com/office/officeart/2008/layout/HorizontalMultiLevelHierarchy"/>
    <dgm:cxn modelId="{5620A8CD-4832-43D5-A359-956F9D9B5F6E}" type="presOf" srcId="{13BD1365-626C-4E45-96F2-71687ED56F8B}" destId="{CBE08447-F610-4CCB-96A9-20072607E4DE}" srcOrd="1" destOrd="0" presId="urn:microsoft.com/office/officeart/2008/layout/HorizontalMultiLevelHierarchy"/>
    <dgm:cxn modelId="{FA5B3A9B-60FB-4894-B00B-E756E8A41770}" type="presOf" srcId="{C9509042-AD95-43C5-B9AD-FF4C9219DDE7}" destId="{F5E7132C-B664-42BC-89F5-91D4512E4B47}" srcOrd="1" destOrd="0" presId="urn:microsoft.com/office/officeart/2008/layout/HorizontalMultiLevelHierarchy"/>
    <dgm:cxn modelId="{1363CCFB-E1EF-42FE-BA34-1D2A3E20DD2D}" srcId="{718F27F5-9273-4BEA-AA20-00B81156185C}" destId="{7C2CABA9-82C2-414C-99C1-ECF390D1CFDA}" srcOrd="1" destOrd="0" parTransId="{BBCE0683-9F42-44B4-A698-890486444032}" sibTransId="{7BA0E49F-47CD-407E-A346-C8902B951289}"/>
    <dgm:cxn modelId="{DD365CBF-D070-428A-8797-A19A21C82E74}" type="presOf" srcId="{2AE0B6CF-618C-47D0-8AB3-7BD9B94FEDD1}" destId="{F2B5B826-4425-43F1-A690-92431F17F504}" srcOrd="0" destOrd="0" presId="urn:microsoft.com/office/officeart/2008/layout/HorizontalMultiLevelHierarchy"/>
    <dgm:cxn modelId="{829D06BF-7D7F-474E-BED4-B9D33784A290}" type="presOf" srcId="{8458BEE1-84E9-404A-8820-4771C071E4B7}" destId="{04345D86-8898-4B7B-ABA5-4C5320928514}" srcOrd="1" destOrd="0" presId="urn:microsoft.com/office/officeart/2008/layout/HorizontalMultiLevelHierarchy"/>
    <dgm:cxn modelId="{BE24B73B-B5A2-402C-9438-3C971B3B0923}" type="presOf" srcId="{B494BA23-0E92-400F-9CDD-3C9C55E9232C}" destId="{8EA5042E-9C09-4DC5-A053-E0F72359A522}" srcOrd="0" destOrd="0" presId="urn:microsoft.com/office/officeart/2008/layout/HorizontalMultiLevelHierarchy"/>
    <dgm:cxn modelId="{E68619CB-2FF4-4C79-A966-9D98A76725DB}" type="presOf" srcId="{B5C9F619-692E-4DBE-8996-58A5CF6B8215}" destId="{17073C93-FA7D-4878-8E7B-F17133A4E3BA}" srcOrd="0" destOrd="0" presId="urn:microsoft.com/office/officeart/2008/layout/HorizontalMultiLevelHierarchy"/>
    <dgm:cxn modelId="{5A4E50EA-20BC-4977-A179-F4FDADF60D14}" type="presOf" srcId="{617D8F47-F720-4417-B325-8A70641DB943}" destId="{EB72FCA5-B04F-46D6-ADC2-2C2A25CE4D3F}" srcOrd="1" destOrd="0" presId="urn:microsoft.com/office/officeart/2008/layout/HorizontalMultiLevelHierarchy"/>
    <dgm:cxn modelId="{4A0D899B-AFEB-4E9D-97E0-0AF7E978B81D}" type="presOf" srcId="{F51E186D-473B-469F-B2F5-BFB35F230805}" destId="{E404FA14-1713-49EC-A85D-69B24AAD73B0}" srcOrd="0" destOrd="0" presId="urn:microsoft.com/office/officeart/2008/layout/HorizontalMultiLevelHierarchy"/>
    <dgm:cxn modelId="{15B5FE19-2805-4F27-82F6-CFA913C2942F}" type="presOf" srcId="{EBDA3266-0CEE-4AF2-BB24-0E170893687B}" destId="{23C7DF29-037E-4A92-BFF6-55A62332BEA5}" srcOrd="0" destOrd="0" presId="urn:microsoft.com/office/officeart/2008/layout/HorizontalMultiLevelHierarchy"/>
    <dgm:cxn modelId="{B7D25177-14D5-4AA4-A3C9-7388A3585E1E}" type="presOf" srcId="{BBCE0683-9F42-44B4-A698-890486444032}" destId="{854E3F1E-186D-453C-B348-E602EAAEF692}" srcOrd="0" destOrd="0" presId="urn:microsoft.com/office/officeart/2008/layout/HorizontalMultiLevelHierarchy"/>
    <dgm:cxn modelId="{901295C4-2564-4B2C-A8CB-5D8671C755E7}" type="presOf" srcId="{F0A785D1-0A8D-442D-8C93-9EBCFFC244CB}" destId="{BCD77EB9-1C3B-4906-872D-097506EDE0ED}" srcOrd="0" destOrd="0" presId="urn:microsoft.com/office/officeart/2008/layout/HorizontalMultiLevelHierarchy"/>
    <dgm:cxn modelId="{CD9F5E84-E6D7-4EDF-8FA4-1E3E4F68EA57}" type="presOf" srcId="{870C79EF-FC4C-42A2-BD0B-9B4B2E86D376}" destId="{4A7B9987-AC45-46A9-B72C-09B6759D5CF5}" srcOrd="0" destOrd="0" presId="urn:microsoft.com/office/officeart/2008/layout/HorizontalMultiLevelHierarchy"/>
    <dgm:cxn modelId="{91C8DD47-7EB5-4716-BF72-71BABD142532}" srcId="{718F27F5-9273-4BEA-AA20-00B81156185C}" destId="{F0A785D1-0A8D-442D-8C93-9EBCFFC244CB}" srcOrd="6" destOrd="0" parTransId="{89084BF5-751B-4B15-BAD8-A3DF28503C86}" sibTransId="{C4930431-8C60-4723-9BC0-F0B947706C70}"/>
    <dgm:cxn modelId="{357ED335-3CE0-4080-BB88-28712A991DB0}" type="presOf" srcId="{58A02C08-757F-4088-A202-F8904344C638}" destId="{24E446F1-D646-4AB3-A901-C456D509F1F5}" srcOrd="0" destOrd="0" presId="urn:microsoft.com/office/officeart/2008/layout/HorizontalMultiLevelHierarchy"/>
    <dgm:cxn modelId="{8C312F42-1FF2-4414-A0A2-488B5DABB5E0}" srcId="{718F27F5-9273-4BEA-AA20-00B81156185C}" destId="{24DC33E0-BAF5-463F-9B25-D1B584573CE4}" srcOrd="4" destOrd="0" parTransId="{C9509042-AD95-43C5-B9AD-FF4C9219DDE7}" sibTransId="{B900DA68-1736-40C3-B98D-959347CFC4EA}"/>
    <dgm:cxn modelId="{8ECB98F5-952E-4603-A557-732603636619}" type="presOf" srcId="{C184A42A-1C47-495A-AC67-4E6EA5B218A6}" destId="{16D63CC9-289B-49E1-BA37-6B519A420496}" srcOrd="0" destOrd="0" presId="urn:microsoft.com/office/officeart/2008/layout/HorizontalMultiLevelHierarchy"/>
    <dgm:cxn modelId="{D293511E-71AD-49CF-A7A8-88AA29E6164E}" type="presOf" srcId="{BBCE0683-9F42-44B4-A698-890486444032}" destId="{80430B76-4258-41AB-A606-CA11DEB95AC7}" srcOrd="1" destOrd="0" presId="urn:microsoft.com/office/officeart/2008/layout/HorizontalMultiLevelHierarchy"/>
    <dgm:cxn modelId="{73004725-3AD7-4F50-9B16-3E956B301B39}" srcId="{718F27F5-9273-4BEA-AA20-00B81156185C}" destId="{189BD5B5-9023-4D68-90C4-FC6791D15903}" srcOrd="5" destOrd="0" parTransId="{2081C41B-A704-4D4E-A413-B578AE3B29E1}" sibTransId="{A9CAB184-478E-4DB3-9264-AB70FFEC843B}"/>
    <dgm:cxn modelId="{61BCA255-FE11-4D64-8D0C-67A3475ACFAA}" type="presOf" srcId="{89084BF5-751B-4B15-BAD8-A3DF28503C86}" destId="{CFE44A29-80FD-41B6-8D42-3F14E4475E0D}" srcOrd="0" destOrd="0" presId="urn:microsoft.com/office/officeart/2008/layout/HorizontalMultiLevelHierarchy"/>
    <dgm:cxn modelId="{395187D2-EACE-446E-B8A3-CFCD13279C36}" srcId="{718F27F5-9273-4BEA-AA20-00B81156185C}" destId="{2F548B27-ACD7-4DB2-96FA-69C0F0847B51}" srcOrd="8" destOrd="0" parTransId="{C184A42A-1C47-495A-AC67-4E6EA5B218A6}" sibTransId="{BB1B7FD5-D967-4C4B-BD42-8E94987B38A1}"/>
    <dgm:cxn modelId="{72F015CC-59CB-4FE8-8DA9-0582BC64794E}" type="presOf" srcId="{617D8F47-F720-4417-B325-8A70641DB943}" destId="{E638AA38-B527-435A-A486-BA4ACAE1BED3}" srcOrd="0" destOrd="0" presId="urn:microsoft.com/office/officeart/2008/layout/HorizontalMultiLevelHierarchy"/>
    <dgm:cxn modelId="{5A9069F1-FB33-452E-9967-BF96208665E6}" type="presOf" srcId="{718F27F5-9273-4BEA-AA20-00B81156185C}" destId="{179734A6-FE5C-4C9B-991A-B4F7918921C2}" srcOrd="0" destOrd="0" presId="urn:microsoft.com/office/officeart/2008/layout/HorizontalMultiLevelHierarchy"/>
    <dgm:cxn modelId="{470D8CDF-E0FB-4781-B76C-5C4909587A6F}" srcId="{718F27F5-9273-4BEA-AA20-00B81156185C}" destId="{58A02C08-757F-4088-A202-F8904344C638}" srcOrd="0" destOrd="0" parTransId="{13BD1365-626C-4E45-96F2-71687ED56F8B}" sibTransId="{6F5C09FD-A70A-4639-876E-A5A622CC4F1B}"/>
    <dgm:cxn modelId="{DFE34727-7F60-4F94-942D-044DF7F32C2A}" type="presOf" srcId="{13BD1365-626C-4E45-96F2-71687ED56F8B}" destId="{8BC708B4-9061-439A-855E-C5F803149E0C}" srcOrd="0" destOrd="0" presId="urn:microsoft.com/office/officeart/2008/layout/HorizontalMultiLevelHierarchy"/>
    <dgm:cxn modelId="{652D555E-1125-4F14-8A88-2F875AC3DC64}" type="presOf" srcId="{8A2AA000-D42A-4307-B139-4AD785D46FA6}" destId="{99A66438-983F-4496-A89F-91E9CEC82445}" srcOrd="0" destOrd="0" presId="urn:microsoft.com/office/officeart/2008/layout/HorizontalMultiLevelHierarchy"/>
    <dgm:cxn modelId="{2621A155-F61D-4194-9E52-58823416A423}" type="presOf" srcId="{037BD481-6040-4469-895A-90645D423DAE}" destId="{32E4D95D-C66E-44CB-BD7E-C8A55FE6E45C}" srcOrd="0" destOrd="0" presId="urn:microsoft.com/office/officeart/2008/layout/HorizontalMultiLevelHierarchy"/>
    <dgm:cxn modelId="{CCC0F526-5E71-48E1-AC47-00A9FE4253C9}" type="presOf" srcId="{C9509042-AD95-43C5-B9AD-FF4C9219DDE7}" destId="{9C2F80BF-9DC6-471C-8D37-63D8E5FF5E4A}" srcOrd="0" destOrd="0" presId="urn:microsoft.com/office/officeart/2008/layout/HorizontalMultiLevelHierarchy"/>
    <dgm:cxn modelId="{642743FF-B1B5-47BD-B975-AF873071283F}" type="presOf" srcId="{2081C41B-A704-4D4E-A413-B578AE3B29E1}" destId="{D8DC28E7-B055-4667-9F69-955AB133BC39}" srcOrd="0" destOrd="0" presId="urn:microsoft.com/office/officeart/2008/layout/HorizontalMultiLevelHierarchy"/>
    <dgm:cxn modelId="{B9D6D563-1C8E-4023-8D24-77F4CA052868}" type="presOf" srcId="{24DC33E0-BAF5-463F-9B25-D1B584573CE4}" destId="{9EF5868E-F8A0-4EF1-A989-FAEA95CCA1A1}" srcOrd="0" destOrd="0" presId="urn:microsoft.com/office/officeart/2008/layout/HorizontalMultiLevelHierarchy"/>
    <dgm:cxn modelId="{D1D64A8E-0D85-43EC-AB3A-469C06681BB2}" srcId="{718F27F5-9273-4BEA-AA20-00B81156185C}" destId="{FAF1E3C3-1895-49AC-B5F7-99B51A7CDBEC}" srcOrd="7" destOrd="0" parTransId="{617D8F47-F720-4417-B325-8A70641DB943}" sibTransId="{868B2D62-3E2A-4D4A-9593-E8AD21A3E405}"/>
    <dgm:cxn modelId="{E007580F-E588-482D-8E51-684BB076ABEE}" type="presOf" srcId="{8458BEE1-84E9-404A-8820-4771C071E4B7}" destId="{ED823240-72C4-4CC0-8318-3C0502ED0896}" srcOrd="0" destOrd="0" presId="urn:microsoft.com/office/officeart/2008/layout/HorizontalMultiLevelHierarchy"/>
    <dgm:cxn modelId="{A6B64D10-9BE4-48CE-A61E-1A7BEFAFD0E6}" srcId="{B494BA23-0E92-400F-9CDD-3C9C55E9232C}" destId="{718F27F5-9273-4BEA-AA20-00B81156185C}" srcOrd="0" destOrd="0" parTransId="{804F7AE3-FC17-4F4F-A9D6-283359058441}" sibTransId="{BB403B6C-D54C-4CA0-AD8D-7BB40291F568}"/>
    <dgm:cxn modelId="{58CCA803-A2D8-48CF-8DF7-841EDED57475}" srcId="{718F27F5-9273-4BEA-AA20-00B81156185C}" destId="{870C79EF-FC4C-42A2-BD0B-9B4B2E86D376}" srcOrd="10" destOrd="0" parTransId="{B5C9F619-692E-4DBE-8996-58A5CF6B8215}" sibTransId="{9147A566-23C3-49F6-B70A-67BD55C0A87E}"/>
    <dgm:cxn modelId="{FD5687A1-4107-47FD-8D86-71C09690720C}" type="presOf" srcId="{B5C9F619-692E-4DBE-8996-58A5CF6B8215}" destId="{D2035F9E-EC01-464C-8FA8-D90E21DD4290}" srcOrd="1" destOrd="0" presId="urn:microsoft.com/office/officeart/2008/layout/HorizontalMultiLevelHierarchy"/>
    <dgm:cxn modelId="{9E491432-D77C-4673-8087-3C6C6C978857}" type="presOf" srcId="{189BD5B5-9023-4D68-90C4-FC6791D15903}" destId="{06BD4A40-35BC-4524-A4B9-D5223935324C}" srcOrd="0" destOrd="0" presId="urn:microsoft.com/office/officeart/2008/layout/HorizontalMultiLevelHierarchy"/>
    <dgm:cxn modelId="{8CCACE38-3BE0-475E-B2F7-13DE3F20E794}" type="presOf" srcId="{FAF1E3C3-1895-49AC-B5F7-99B51A7CDBEC}" destId="{3A27AE1F-2C02-410C-B4C0-AB553D8FA383}" srcOrd="0" destOrd="0" presId="urn:microsoft.com/office/officeart/2008/layout/HorizontalMultiLevelHierarchy"/>
    <dgm:cxn modelId="{F5B6626B-6860-49E8-B950-7F5C36C8C0B0}" type="presOf" srcId="{2F548B27-ACD7-4DB2-96FA-69C0F0847B51}" destId="{555D402B-84EC-42FA-A692-510E3F9D5D75}" srcOrd="0" destOrd="0" presId="urn:microsoft.com/office/officeart/2008/layout/HorizontalMultiLevelHierarchy"/>
    <dgm:cxn modelId="{945670AD-344F-48A0-AD95-8B702512DF77}" type="presOf" srcId="{89084BF5-751B-4B15-BAD8-A3DF28503C86}" destId="{6CDAF160-7893-45E6-ABB2-0321E80C1016}" srcOrd="1" destOrd="0" presId="urn:microsoft.com/office/officeart/2008/layout/HorizontalMultiLevelHierarchy"/>
    <dgm:cxn modelId="{A0DEC9A8-1471-4945-AD04-3F4C616B5FE1}" type="presParOf" srcId="{8EA5042E-9C09-4DC5-A053-E0F72359A522}" destId="{11EF1343-C15D-4EAB-B35C-CFC0F25420FB}" srcOrd="0" destOrd="0" presId="urn:microsoft.com/office/officeart/2008/layout/HorizontalMultiLevelHierarchy"/>
    <dgm:cxn modelId="{2129E465-BD04-401E-9249-60DCA9611171}" type="presParOf" srcId="{11EF1343-C15D-4EAB-B35C-CFC0F25420FB}" destId="{179734A6-FE5C-4C9B-991A-B4F7918921C2}" srcOrd="0" destOrd="0" presId="urn:microsoft.com/office/officeart/2008/layout/HorizontalMultiLevelHierarchy"/>
    <dgm:cxn modelId="{7BB3FAD2-39C7-424F-A5EC-A9E5AF3A2DCD}" type="presParOf" srcId="{11EF1343-C15D-4EAB-B35C-CFC0F25420FB}" destId="{9CF76E43-0689-4B9E-9D4F-44CF14161536}" srcOrd="1" destOrd="0" presId="urn:microsoft.com/office/officeart/2008/layout/HorizontalMultiLevelHierarchy"/>
    <dgm:cxn modelId="{837524DF-7BB0-4581-AF38-7BDE61C244EE}" type="presParOf" srcId="{9CF76E43-0689-4B9E-9D4F-44CF14161536}" destId="{8BC708B4-9061-439A-855E-C5F803149E0C}" srcOrd="0" destOrd="0" presId="urn:microsoft.com/office/officeart/2008/layout/HorizontalMultiLevelHierarchy"/>
    <dgm:cxn modelId="{EDE79764-D9F4-404A-93A3-933FCCBDB827}" type="presParOf" srcId="{8BC708B4-9061-439A-855E-C5F803149E0C}" destId="{CBE08447-F610-4CCB-96A9-20072607E4DE}" srcOrd="0" destOrd="0" presId="urn:microsoft.com/office/officeart/2008/layout/HorizontalMultiLevelHierarchy"/>
    <dgm:cxn modelId="{CBC24ED7-910E-41B2-A107-59B0E2291230}" type="presParOf" srcId="{9CF76E43-0689-4B9E-9D4F-44CF14161536}" destId="{DCFBA3FE-6F1A-4EFF-8E26-EE117B2DC05C}" srcOrd="1" destOrd="0" presId="urn:microsoft.com/office/officeart/2008/layout/HorizontalMultiLevelHierarchy"/>
    <dgm:cxn modelId="{0175660F-458E-4271-8785-403206F00716}" type="presParOf" srcId="{DCFBA3FE-6F1A-4EFF-8E26-EE117B2DC05C}" destId="{24E446F1-D646-4AB3-A901-C456D509F1F5}" srcOrd="0" destOrd="0" presId="urn:microsoft.com/office/officeart/2008/layout/HorizontalMultiLevelHierarchy"/>
    <dgm:cxn modelId="{BC33EA37-3808-466E-8200-3B52B0B09C1D}" type="presParOf" srcId="{DCFBA3FE-6F1A-4EFF-8E26-EE117B2DC05C}" destId="{3AE33EF2-9BC4-4384-8C25-1B9133997CD3}" srcOrd="1" destOrd="0" presId="urn:microsoft.com/office/officeart/2008/layout/HorizontalMultiLevelHierarchy"/>
    <dgm:cxn modelId="{7298219A-D1A5-458D-82DC-70037528C7D9}" type="presParOf" srcId="{9CF76E43-0689-4B9E-9D4F-44CF14161536}" destId="{854E3F1E-186D-453C-B348-E602EAAEF692}" srcOrd="2" destOrd="0" presId="urn:microsoft.com/office/officeart/2008/layout/HorizontalMultiLevelHierarchy"/>
    <dgm:cxn modelId="{E46CA775-D900-4DE4-8E48-E41193F914B3}" type="presParOf" srcId="{854E3F1E-186D-453C-B348-E602EAAEF692}" destId="{80430B76-4258-41AB-A606-CA11DEB95AC7}" srcOrd="0" destOrd="0" presId="urn:microsoft.com/office/officeart/2008/layout/HorizontalMultiLevelHierarchy"/>
    <dgm:cxn modelId="{39E338EE-14A9-4373-A459-E832D9D8A95F}" type="presParOf" srcId="{9CF76E43-0689-4B9E-9D4F-44CF14161536}" destId="{AFC55D18-F845-4D70-9A39-7E78577011E0}" srcOrd="3" destOrd="0" presId="urn:microsoft.com/office/officeart/2008/layout/HorizontalMultiLevelHierarchy"/>
    <dgm:cxn modelId="{1820775D-B294-4164-AACD-7C93D85CE7F3}" type="presParOf" srcId="{AFC55D18-F845-4D70-9A39-7E78577011E0}" destId="{BF6518AF-4E23-4BD3-A362-7B92AC7992C0}" srcOrd="0" destOrd="0" presId="urn:microsoft.com/office/officeart/2008/layout/HorizontalMultiLevelHierarchy"/>
    <dgm:cxn modelId="{29011712-19D6-4BFD-8C88-E72FEAD5E8B9}" type="presParOf" srcId="{AFC55D18-F845-4D70-9A39-7E78577011E0}" destId="{681E73D1-C36E-455F-A202-0976444F873A}" srcOrd="1" destOrd="0" presId="urn:microsoft.com/office/officeart/2008/layout/HorizontalMultiLevelHierarchy"/>
    <dgm:cxn modelId="{65DD0664-617F-4238-B5C6-CB04D8C29795}" type="presParOf" srcId="{9CF76E43-0689-4B9E-9D4F-44CF14161536}" destId="{ED823240-72C4-4CC0-8318-3C0502ED0896}" srcOrd="4" destOrd="0" presId="urn:microsoft.com/office/officeart/2008/layout/HorizontalMultiLevelHierarchy"/>
    <dgm:cxn modelId="{83A8A155-465E-4358-AF22-2276DF1E23E0}" type="presParOf" srcId="{ED823240-72C4-4CC0-8318-3C0502ED0896}" destId="{04345D86-8898-4B7B-ABA5-4C5320928514}" srcOrd="0" destOrd="0" presId="urn:microsoft.com/office/officeart/2008/layout/HorizontalMultiLevelHierarchy"/>
    <dgm:cxn modelId="{B0F76D1A-40AE-4304-916D-146835998839}" type="presParOf" srcId="{9CF76E43-0689-4B9E-9D4F-44CF14161536}" destId="{5F780B1D-5805-47C3-AFA4-09BE8FEAFBB1}" srcOrd="5" destOrd="0" presId="urn:microsoft.com/office/officeart/2008/layout/HorizontalMultiLevelHierarchy"/>
    <dgm:cxn modelId="{69CB22B4-6619-413A-88BB-0B1323D3A7E6}" type="presParOf" srcId="{5F780B1D-5805-47C3-AFA4-09BE8FEAFBB1}" destId="{23C7DF29-037E-4A92-BFF6-55A62332BEA5}" srcOrd="0" destOrd="0" presId="urn:microsoft.com/office/officeart/2008/layout/HorizontalMultiLevelHierarchy"/>
    <dgm:cxn modelId="{CECDA002-719E-43B3-889F-338158404CB2}" type="presParOf" srcId="{5F780B1D-5805-47C3-AFA4-09BE8FEAFBB1}" destId="{DA1A68EE-5306-496F-85AC-A87233DFE2DB}" srcOrd="1" destOrd="0" presId="urn:microsoft.com/office/officeart/2008/layout/HorizontalMultiLevelHierarchy"/>
    <dgm:cxn modelId="{98494680-423B-45F2-B98D-FECC01C314AA}" type="presParOf" srcId="{9CF76E43-0689-4B9E-9D4F-44CF14161536}" destId="{99A66438-983F-4496-A89F-91E9CEC82445}" srcOrd="6" destOrd="0" presId="urn:microsoft.com/office/officeart/2008/layout/HorizontalMultiLevelHierarchy"/>
    <dgm:cxn modelId="{3AC7DF4F-0069-4273-9D19-E2740D8A7DF1}" type="presParOf" srcId="{99A66438-983F-4496-A89F-91E9CEC82445}" destId="{6A0A383B-4CC7-4295-8DC3-08710AB9EC31}" srcOrd="0" destOrd="0" presId="urn:microsoft.com/office/officeart/2008/layout/HorizontalMultiLevelHierarchy"/>
    <dgm:cxn modelId="{486292D9-3224-4805-BCEA-38A151F8A940}" type="presParOf" srcId="{9CF76E43-0689-4B9E-9D4F-44CF14161536}" destId="{672F9ACB-2934-41D4-A22F-CE95F6FB8793}" srcOrd="7" destOrd="0" presId="urn:microsoft.com/office/officeart/2008/layout/HorizontalMultiLevelHierarchy"/>
    <dgm:cxn modelId="{0326ADA7-4B50-424B-894B-A0B486083AB0}" type="presParOf" srcId="{672F9ACB-2934-41D4-A22F-CE95F6FB8793}" destId="{F2B5B826-4425-43F1-A690-92431F17F504}" srcOrd="0" destOrd="0" presId="urn:microsoft.com/office/officeart/2008/layout/HorizontalMultiLevelHierarchy"/>
    <dgm:cxn modelId="{67DA2777-D0EF-40B8-A509-943CD633CA2F}" type="presParOf" srcId="{672F9ACB-2934-41D4-A22F-CE95F6FB8793}" destId="{C1D16BEC-67D3-4D9C-8ABF-B812D9251862}" srcOrd="1" destOrd="0" presId="urn:microsoft.com/office/officeart/2008/layout/HorizontalMultiLevelHierarchy"/>
    <dgm:cxn modelId="{C126BD1C-A4CC-44ED-A2F1-7B62EB91C88A}" type="presParOf" srcId="{9CF76E43-0689-4B9E-9D4F-44CF14161536}" destId="{9C2F80BF-9DC6-471C-8D37-63D8E5FF5E4A}" srcOrd="8" destOrd="0" presId="urn:microsoft.com/office/officeart/2008/layout/HorizontalMultiLevelHierarchy"/>
    <dgm:cxn modelId="{9506C33E-2271-4464-81D8-2514C60207CB}" type="presParOf" srcId="{9C2F80BF-9DC6-471C-8D37-63D8E5FF5E4A}" destId="{F5E7132C-B664-42BC-89F5-91D4512E4B47}" srcOrd="0" destOrd="0" presId="urn:microsoft.com/office/officeart/2008/layout/HorizontalMultiLevelHierarchy"/>
    <dgm:cxn modelId="{76CEEB10-11A1-4B3B-8B8B-5BFAF706148D}" type="presParOf" srcId="{9CF76E43-0689-4B9E-9D4F-44CF14161536}" destId="{CF2B7958-0B8F-4DA4-A1E2-DE31EF4A75EF}" srcOrd="9" destOrd="0" presId="urn:microsoft.com/office/officeart/2008/layout/HorizontalMultiLevelHierarchy"/>
    <dgm:cxn modelId="{1E076EE4-1B26-4502-9E70-EBC8CF981C4A}" type="presParOf" srcId="{CF2B7958-0B8F-4DA4-A1E2-DE31EF4A75EF}" destId="{9EF5868E-F8A0-4EF1-A989-FAEA95CCA1A1}" srcOrd="0" destOrd="0" presId="urn:microsoft.com/office/officeart/2008/layout/HorizontalMultiLevelHierarchy"/>
    <dgm:cxn modelId="{C4AB7F86-26A8-4B3A-9C64-372FDBC990AF}" type="presParOf" srcId="{CF2B7958-0B8F-4DA4-A1E2-DE31EF4A75EF}" destId="{AFFD87A2-C1E8-4906-9456-CAE2BD5FE9BB}" srcOrd="1" destOrd="0" presId="urn:microsoft.com/office/officeart/2008/layout/HorizontalMultiLevelHierarchy"/>
    <dgm:cxn modelId="{46D06386-E0B9-4484-92E8-6D793AB10FD7}" type="presParOf" srcId="{9CF76E43-0689-4B9E-9D4F-44CF14161536}" destId="{D8DC28E7-B055-4667-9F69-955AB133BC39}" srcOrd="10" destOrd="0" presId="urn:microsoft.com/office/officeart/2008/layout/HorizontalMultiLevelHierarchy"/>
    <dgm:cxn modelId="{FD7E1D83-4526-4009-9F9C-DEF799E34626}" type="presParOf" srcId="{D8DC28E7-B055-4667-9F69-955AB133BC39}" destId="{DACFAB3A-85D1-4DE1-9AE6-00EF51432760}" srcOrd="0" destOrd="0" presId="urn:microsoft.com/office/officeart/2008/layout/HorizontalMultiLevelHierarchy"/>
    <dgm:cxn modelId="{CA0C88DD-5F1B-4A2A-81E9-2E47E7A5E0A0}" type="presParOf" srcId="{9CF76E43-0689-4B9E-9D4F-44CF14161536}" destId="{91150450-8576-4E3E-A19E-0478F4A00434}" srcOrd="11" destOrd="0" presId="urn:microsoft.com/office/officeart/2008/layout/HorizontalMultiLevelHierarchy"/>
    <dgm:cxn modelId="{206190BA-76AD-482F-B89B-30BFD7E8155E}" type="presParOf" srcId="{91150450-8576-4E3E-A19E-0478F4A00434}" destId="{06BD4A40-35BC-4524-A4B9-D5223935324C}" srcOrd="0" destOrd="0" presId="urn:microsoft.com/office/officeart/2008/layout/HorizontalMultiLevelHierarchy"/>
    <dgm:cxn modelId="{E53A97EE-5F4B-4BA9-8F22-FAB054F55DA5}" type="presParOf" srcId="{91150450-8576-4E3E-A19E-0478F4A00434}" destId="{70E80360-2D41-4C58-AE76-7F9ED9B75FA4}" srcOrd="1" destOrd="0" presId="urn:microsoft.com/office/officeart/2008/layout/HorizontalMultiLevelHierarchy"/>
    <dgm:cxn modelId="{EADC461D-582B-458C-A7D7-B523FEB97576}" type="presParOf" srcId="{9CF76E43-0689-4B9E-9D4F-44CF14161536}" destId="{CFE44A29-80FD-41B6-8D42-3F14E4475E0D}" srcOrd="12" destOrd="0" presId="urn:microsoft.com/office/officeart/2008/layout/HorizontalMultiLevelHierarchy"/>
    <dgm:cxn modelId="{886E2DEC-51DA-47DB-B08F-FCD050953EF1}" type="presParOf" srcId="{CFE44A29-80FD-41B6-8D42-3F14E4475E0D}" destId="{6CDAF160-7893-45E6-ABB2-0321E80C1016}" srcOrd="0" destOrd="0" presId="urn:microsoft.com/office/officeart/2008/layout/HorizontalMultiLevelHierarchy"/>
    <dgm:cxn modelId="{977E2AAE-5910-4A00-949E-BFD46904E40F}" type="presParOf" srcId="{9CF76E43-0689-4B9E-9D4F-44CF14161536}" destId="{B2A9ADA3-EF86-4A32-8BB4-ABE701CDA9B8}" srcOrd="13" destOrd="0" presId="urn:microsoft.com/office/officeart/2008/layout/HorizontalMultiLevelHierarchy"/>
    <dgm:cxn modelId="{4AAEDE50-6E6B-4D9D-AB99-AE15A7459BEB}" type="presParOf" srcId="{B2A9ADA3-EF86-4A32-8BB4-ABE701CDA9B8}" destId="{BCD77EB9-1C3B-4906-872D-097506EDE0ED}" srcOrd="0" destOrd="0" presId="urn:microsoft.com/office/officeart/2008/layout/HorizontalMultiLevelHierarchy"/>
    <dgm:cxn modelId="{B6804C93-E4B0-42F3-BAD3-8909285ACBC4}" type="presParOf" srcId="{B2A9ADA3-EF86-4A32-8BB4-ABE701CDA9B8}" destId="{74571BBC-0EB8-4FC3-9C37-EAC9DF5ABB96}" srcOrd="1" destOrd="0" presId="urn:microsoft.com/office/officeart/2008/layout/HorizontalMultiLevelHierarchy"/>
    <dgm:cxn modelId="{1C4F66C0-4AC8-4CEA-8AA5-D789BC36DCAF}" type="presParOf" srcId="{9CF76E43-0689-4B9E-9D4F-44CF14161536}" destId="{E638AA38-B527-435A-A486-BA4ACAE1BED3}" srcOrd="14" destOrd="0" presId="urn:microsoft.com/office/officeart/2008/layout/HorizontalMultiLevelHierarchy"/>
    <dgm:cxn modelId="{DAA61554-D2C1-4DA0-88AF-0AAAA3645B3A}" type="presParOf" srcId="{E638AA38-B527-435A-A486-BA4ACAE1BED3}" destId="{EB72FCA5-B04F-46D6-ADC2-2C2A25CE4D3F}" srcOrd="0" destOrd="0" presId="urn:microsoft.com/office/officeart/2008/layout/HorizontalMultiLevelHierarchy"/>
    <dgm:cxn modelId="{08F20A6D-D5B3-45AA-AE11-7812B7D2A810}" type="presParOf" srcId="{9CF76E43-0689-4B9E-9D4F-44CF14161536}" destId="{AD97CBCE-E071-4C54-9439-381041575FCE}" srcOrd="15" destOrd="0" presId="urn:microsoft.com/office/officeart/2008/layout/HorizontalMultiLevelHierarchy"/>
    <dgm:cxn modelId="{C8BF3187-2086-41D4-9E79-0513F73FA0FD}" type="presParOf" srcId="{AD97CBCE-E071-4C54-9439-381041575FCE}" destId="{3A27AE1F-2C02-410C-B4C0-AB553D8FA383}" srcOrd="0" destOrd="0" presId="urn:microsoft.com/office/officeart/2008/layout/HorizontalMultiLevelHierarchy"/>
    <dgm:cxn modelId="{A14E3460-8C88-469C-A173-3170C14E9FF9}" type="presParOf" srcId="{AD97CBCE-E071-4C54-9439-381041575FCE}" destId="{17521EB8-60EF-4591-BAD3-6B6E95CEBC8C}" srcOrd="1" destOrd="0" presId="urn:microsoft.com/office/officeart/2008/layout/HorizontalMultiLevelHierarchy"/>
    <dgm:cxn modelId="{856E1CFD-2F09-4417-94C1-D81D23D6354B}" type="presParOf" srcId="{9CF76E43-0689-4B9E-9D4F-44CF14161536}" destId="{16D63CC9-289B-49E1-BA37-6B519A420496}" srcOrd="16" destOrd="0" presId="urn:microsoft.com/office/officeart/2008/layout/HorizontalMultiLevelHierarchy"/>
    <dgm:cxn modelId="{4A9A2194-3C60-4BFA-B08F-083D261CF025}" type="presParOf" srcId="{16D63CC9-289B-49E1-BA37-6B519A420496}" destId="{B53D3703-F224-4039-9F26-0D1C493CF88A}" srcOrd="0" destOrd="0" presId="urn:microsoft.com/office/officeart/2008/layout/HorizontalMultiLevelHierarchy"/>
    <dgm:cxn modelId="{2F26532A-E320-44D1-86F9-AC74C06D3AA8}" type="presParOf" srcId="{9CF76E43-0689-4B9E-9D4F-44CF14161536}" destId="{0EB29E01-85DE-4215-82D2-28C02329940A}" srcOrd="17" destOrd="0" presId="urn:microsoft.com/office/officeart/2008/layout/HorizontalMultiLevelHierarchy"/>
    <dgm:cxn modelId="{45BD4CC1-2A64-45D4-ABEA-E68841F81ED2}" type="presParOf" srcId="{0EB29E01-85DE-4215-82D2-28C02329940A}" destId="{555D402B-84EC-42FA-A692-510E3F9D5D75}" srcOrd="0" destOrd="0" presId="urn:microsoft.com/office/officeart/2008/layout/HorizontalMultiLevelHierarchy"/>
    <dgm:cxn modelId="{C3260400-83CF-4F05-801A-A5F2D26132B1}" type="presParOf" srcId="{0EB29E01-85DE-4215-82D2-28C02329940A}" destId="{336EC49F-F3C4-41BC-9719-8B912C6DDABB}" srcOrd="1" destOrd="0" presId="urn:microsoft.com/office/officeart/2008/layout/HorizontalMultiLevelHierarchy"/>
    <dgm:cxn modelId="{A067E8D1-5130-403F-BEE5-F1F65B872423}" type="presParOf" srcId="{9CF76E43-0689-4B9E-9D4F-44CF14161536}" destId="{32E4D95D-C66E-44CB-BD7E-C8A55FE6E45C}" srcOrd="18" destOrd="0" presId="urn:microsoft.com/office/officeart/2008/layout/HorizontalMultiLevelHierarchy"/>
    <dgm:cxn modelId="{6AF02873-85C6-4D04-A903-518CAEF5C71B}" type="presParOf" srcId="{32E4D95D-C66E-44CB-BD7E-C8A55FE6E45C}" destId="{D9F9E4CD-D938-47A9-9595-98CAA092D49F}" srcOrd="0" destOrd="0" presId="urn:microsoft.com/office/officeart/2008/layout/HorizontalMultiLevelHierarchy"/>
    <dgm:cxn modelId="{CA0A47C2-EA58-4DE5-9AB0-B55D7D61B0AA}" type="presParOf" srcId="{9CF76E43-0689-4B9E-9D4F-44CF14161536}" destId="{A52ABABC-6338-4490-90EA-B2C47A5758CB}" srcOrd="19" destOrd="0" presId="urn:microsoft.com/office/officeart/2008/layout/HorizontalMultiLevelHierarchy"/>
    <dgm:cxn modelId="{E7B12198-8383-4033-8802-75E658134D38}" type="presParOf" srcId="{A52ABABC-6338-4490-90EA-B2C47A5758CB}" destId="{E404FA14-1713-49EC-A85D-69B24AAD73B0}" srcOrd="0" destOrd="0" presId="urn:microsoft.com/office/officeart/2008/layout/HorizontalMultiLevelHierarchy"/>
    <dgm:cxn modelId="{2F8FD722-1808-48B7-BB01-C8E90AD2A961}" type="presParOf" srcId="{A52ABABC-6338-4490-90EA-B2C47A5758CB}" destId="{A85E72E9-50A0-4F08-A6B3-2278970B7CBC}" srcOrd="1" destOrd="0" presId="urn:microsoft.com/office/officeart/2008/layout/HorizontalMultiLevelHierarchy"/>
    <dgm:cxn modelId="{E4280A0D-1BA7-44F1-A69B-F40F2CE79D3A}" type="presParOf" srcId="{9CF76E43-0689-4B9E-9D4F-44CF14161536}" destId="{17073C93-FA7D-4878-8E7B-F17133A4E3BA}" srcOrd="20" destOrd="0" presId="urn:microsoft.com/office/officeart/2008/layout/HorizontalMultiLevelHierarchy"/>
    <dgm:cxn modelId="{44CA8802-F553-454B-B095-D64B09169BDB}" type="presParOf" srcId="{17073C93-FA7D-4878-8E7B-F17133A4E3BA}" destId="{D2035F9E-EC01-464C-8FA8-D90E21DD4290}" srcOrd="0" destOrd="0" presId="urn:microsoft.com/office/officeart/2008/layout/HorizontalMultiLevelHierarchy"/>
    <dgm:cxn modelId="{A21E1D63-94F0-44D2-8528-9724252509FF}" type="presParOf" srcId="{9CF76E43-0689-4B9E-9D4F-44CF14161536}" destId="{658772D6-B735-4FF6-AAC2-36555EC24464}" srcOrd="21" destOrd="0" presId="urn:microsoft.com/office/officeart/2008/layout/HorizontalMultiLevelHierarchy"/>
    <dgm:cxn modelId="{0E007497-089B-43B1-B4DB-8A2D89A8B381}" type="presParOf" srcId="{658772D6-B735-4FF6-AAC2-36555EC24464}" destId="{4A7B9987-AC45-46A9-B72C-09B6759D5CF5}" srcOrd="0" destOrd="0" presId="urn:microsoft.com/office/officeart/2008/layout/HorizontalMultiLevelHierarchy"/>
    <dgm:cxn modelId="{EC8B8E51-533A-4284-8ADD-E5CCAB3BC000}" type="presParOf" srcId="{658772D6-B735-4FF6-AAC2-36555EC24464}" destId="{A9DBDF80-B207-4A96-A814-DF2D320A8BE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7B809-CD5A-42D9-BF65-CE409CAE02B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36B87-FB1E-4A46-9B41-A18E89626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626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36B87-FB1E-4A46-9B41-A18E8962624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728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36B87-FB1E-4A46-9B41-A18E8962624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530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36B87-FB1E-4A46-9B41-A18E89626245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16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36B87-FB1E-4A46-9B41-A18E89626245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653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6909D-2C8E-4DD7-A076-8EB5DCAC51B9}" type="datetime1">
              <a:rPr lang="en-US" smtClean="0"/>
              <a:t>4/13/2022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4444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6909D-2C8E-4DD7-A076-8EB5DCAC51B9}" type="datetime1">
              <a:rPr lang="en-US" smtClean="0"/>
              <a:t>4/13/2022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43714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6909D-2C8E-4DD7-A076-8EB5DCAC51B9}" type="datetime1">
              <a:rPr lang="en-US" smtClean="0"/>
              <a:t>4/13/2022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79844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6909D-2C8E-4DD7-A076-8EB5DCAC51B9}" type="datetime1">
              <a:rPr lang="en-US" smtClean="0"/>
              <a:t>4/13/2022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55225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6909D-2C8E-4DD7-A076-8EB5DCAC51B9}" type="datetime1">
              <a:rPr lang="en-US" smtClean="0"/>
              <a:t>4/13/2022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9901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6909D-2C8E-4DD7-A076-8EB5DCAC51B9}" type="datetime1">
              <a:rPr lang="en-US" smtClean="0"/>
              <a:t>4/13/2022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23388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6909D-2C8E-4DD7-A076-8EB5DCAC51B9}" type="datetime1">
              <a:rPr lang="en-US" smtClean="0"/>
              <a:t>4/13/2022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4157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6909D-2C8E-4DD7-A076-8EB5DCAC51B9}" type="datetime1">
              <a:rPr lang="en-US" smtClean="0"/>
              <a:t>4/13/2022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83513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6909D-2C8E-4DD7-A076-8EB5DCAC51B9}" type="datetime1">
              <a:rPr lang="en-US" smtClean="0"/>
              <a:t>4/13/2022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73320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6909D-2C8E-4DD7-A076-8EB5DCAC51B9}" type="datetime1">
              <a:rPr lang="en-US" smtClean="0"/>
              <a:t>4/13/2022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97567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6909D-2C8E-4DD7-A076-8EB5DCAC51B9}" type="datetime1">
              <a:rPr lang="en-US" smtClean="0"/>
              <a:t>4/13/2022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72877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6909D-2C8E-4DD7-A076-8EB5DCAC51B9}" type="datetime1">
              <a:rPr lang="en-US" smtClean="0"/>
              <a:t>4/13/2022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814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6476999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7569" y="4343400"/>
            <a:ext cx="883920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 ДЛЯ ГРАЖДАН                                                                  на основе утвержденного решения Совета депутатов городского округа Серпухов №384/40 от 14.12.2021 «О бюджете городского округа Серпухов на 2022 год и на плановый период 2023-2024 годов»</a:t>
            </a:r>
            <a:endParaRPr lang="ru-RU" sz="28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 descr="C:\Users\User\Desktop\СЭР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69" y="152400"/>
            <a:ext cx="8727831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6933"/>
            <a:ext cx="8229600" cy="792162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Основные приоритеты бюджетной  и налоговой политики </a:t>
            </a:r>
            <a:r>
              <a:rPr lang="ru-RU" sz="1800" b="1" dirty="0"/>
              <a:t>городского округа Серпухов на </a:t>
            </a:r>
            <a:r>
              <a:rPr lang="ru-RU" sz="1800" b="1" dirty="0" smtClean="0"/>
              <a:t>2022-2024 </a:t>
            </a:r>
            <a:r>
              <a:rPr lang="ru-RU" sz="1800" b="1" dirty="0"/>
              <a:t>гг.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6248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/>
              <a:t>сохранение </a:t>
            </a:r>
            <a:r>
              <a:rPr lang="ru-RU" sz="1400" dirty="0"/>
              <a:t>социальной направленности бюджета городского округа, безусловное исполнение принятых социальных обязательств;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обеспечение </a:t>
            </a:r>
            <a:r>
              <a:rPr lang="ru-RU" sz="1400" dirty="0"/>
              <a:t>реализации мероприятий, направленных на улучшение качества жизни населения;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обеспечение </a:t>
            </a:r>
            <a:r>
              <a:rPr lang="ru-RU" sz="1400" dirty="0"/>
              <a:t>выполнения целевых показателей муниципальных программ; 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реализация </a:t>
            </a:r>
            <a:r>
              <a:rPr lang="ru-RU" sz="1400" dirty="0"/>
              <a:t>мероприятий, направленных на достижение национальных целей и стратегических задач развития Российской Федерации на период до 2024 года и до 2030 года;      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поддержание </a:t>
            </a:r>
            <a:r>
              <a:rPr lang="ru-RU" sz="1400" dirty="0"/>
              <a:t>уровня заработной платы работников бюджетной сферы;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недопущение </a:t>
            </a:r>
            <a:r>
              <a:rPr lang="ru-RU" sz="1400" dirty="0"/>
              <a:t>образования просроченной кредиторской задолженности по принятым обязательствам;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увязка </a:t>
            </a:r>
            <a:r>
              <a:rPr lang="ru-RU" sz="1400" dirty="0"/>
              <a:t>муниципальных заданий на оказание муниципальных услуг с целевыми показателями муниципальных программ;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поддержание </a:t>
            </a:r>
            <a:r>
              <a:rPr lang="ru-RU" sz="1400" dirty="0"/>
              <a:t>умеренной долговой нагрузки на бюджет городского округа;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повышение </a:t>
            </a:r>
            <a:r>
              <a:rPr lang="ru-RU" sz="1400" dirty="0"/>
              <a:t>ответственности муниципальных учреждений за невыполнение муниципальных заданий, в том числе установление требований об обязательном возврате средств субсидии в бюджет городского округа в случае </a:t>
            </a:r>
            <a:r>
              <a:rPr lang="ru-RU" sz="1400" dirty="0" err="1"/>
              <a:t>недостижения</a:t>
            </a:r>
            <a:r>
              <a:rPr lang="ru-RU" sz="1400" dirty="0"/>
              <a:t> объемных показателей, установленных в муниципальном задании;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обеспечение </a:t>
            </a:r>
            <a:r>
              <a:rPr lang="ru-RU" sz="1400" dirty="0"/>
              <a:t>открытости и прозрачности бюджетного процесса.</a:t>
            </a:r>
          </a:p>
          <a:p>
            <a:pPr>
              <a:lnSpc>
                <a:spcPct val="150000"/>
              </a:lnSpc>
            </a:pP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20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1800" b="1" dirty="0" smtClean="0"/>
              <a:t>Муниципальная программа «Цифровое </a:t>
            </a:r>
            <a:r>
              <a:rPr lang="ru-RU" sz="1800" b="1" dirty="0"/>
              <a:t>муниципальное образование»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2080835"/>
              </p:ext>
            </p:extLst>
          </p:nvPr>
        </p:nvGraphicFramePr>
        <p:xfrm>
          <a:off x="152400" y="381000"/>
          <a:ext cx="8686801" cy="5987615"/>
        </p:xfrm>
        <a:graphic>
          <a:graphicData uri="http://schemas.openxmlformats.org/drawingml/2006/table">
            <a:tbl>
              <a:tblPr firstRow="1" firstCol="1" bandRow="1"/>
              <a:tblGrid>
                <a:gridCol w="381000"/>
                <a:gridCol w="1856656"/>
                <a:gridCol w="949893"/>
                <a:gridCol w="852144"/>
                <a:gridCol w="745472"/>
                <a:gridCol w="672910"/>
                <a:gridCol w="672910"/>
                <a:gridCol w="638799"/>
                <a:gridCol w="545416"/>
                <a:gridCol w="1371601"/>
              </a:tblGrid>
              <a:tr h="15029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0" u="sng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№ п/п</a:t>
                      </a:r>
                    </a:p>
                  </a:txBody>
                  <a:tcPr marL="63301" marR="63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8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0" u="sng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Мероприятия по реализации программы</a:t>
                      </a:r>
                    </a:p>
                  </a:txBody>
                  <a:tcPr marL="63301" marR="63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8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0" u="sng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Объем </a:t>
                      </a:r>
                      <a:r>
                        <a:rPr lang="ru-RU" sz="1050" i="0" u="sng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финанси-рования</a:t>
                      </a:r>
                      <a:r>
                        <a:rPr lang="ru-RU" sz="1050" i="0" u="sng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050" i="0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мероприятия </a:t>
                      </a:r>
                      <a:r>
                        <a:rPr lang="ru-RU" sz="1050" i="0" u="sng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в 2019 году (</a:t>
                      </a:r>
                      <a:r>
                        <a:rPr lang="ru-RU" sz="1050" i="0" u="sng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тыс.руб</a:t>
                      </a:r>
                      <a:r>
                        <a:rPr lang="ru-RU" sz="1050" i="0" u="sng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.)</a:t>
                      </a:r>
                    </a:p>
                  </a:txBody>
                  <a:tcPr marL="63301" marR="63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8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0" u="sng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Всего (</a:t>
                      </a:r>
                      <a:r>
                        <a:rPr lang="ru-RU" sz="1050" i="0" u="sng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тыс.руб</a:t>
                      </a:r>
                      <a:r>
                        <a:rPr lang="ru-RU" sz="1050" i="0" u="sng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.)</a:t>
                      </a:r>
                    </a:p>
                  </a:txBody>
                  <a:tcPr marL="63301" marR="63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80000"/>
                      </a:srgb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0" u="sng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Объем финансирования по годам (тыс. руб.)</a:t>
                      </a:r>
                    </a:p>
                  </a:txBody>
                  <a:tcPr marL="63301" marR="63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0" u="sng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Результаты выполнения мероприятия подпрограммы</a:t>
                      </a:r>
                    </a:p>
                  </a:txBody>
                  <a:tcPr marL="63301" marR="63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80000"/>
                      </a:srgbClr>
                    </a:solidFill>
                  </a:tcPr>
                </a:tc>
              </a:tr>
              <a:tr h="8898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0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Факт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0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2020 </a:t>
                      </a:r>
                      <a:r>
                        <a:rPr lang="ru-RU" sz="1050" i="0" u="sng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год</a:t>
                      </a:r>
                    </a:p>
                  </a:txBody>
                  <a:tcPr marL="63301" marR="63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0" u="sng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2021год</a:t>
                      </a:r>
                    </a:p>
                  </a:txBody>
                  <a:tcPr marL="63301" marR="63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0" u="sng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2022 год</a:t>
                      </a:r>
                    </a:p>
                  </a:txBody>
                  <a:tcPr marL="63301" marR="63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0" u="sng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2023 год</a:t>
                      </a:r>
                    </a:p>
                  </a:txBody>
                  <a:tcPr marL="63301" marR="63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spcAft>
                          <a:spcPts val="0"/>
                        </a:spcAft>
                      </a:pPr>
                      <a:r>
                        <a:rPr lang="ru-RU" sz="1050" i="0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2024</a:t>
                      </a:r>
                      <a:r>
                        <a:rPr lang="ru-RU" sz="1050" i="0" u="sng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год</a:t>
                      </a:r>
                      <a:endParaRPr lang="ru-RU" sz="1050" i="0" u="sng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301" marR="63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8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5770"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Подпрограмма 1 «Снижение административных барьеров, повышение качества 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и доступности предоставления государственных и муниципальных услуг, в том числе на базе многофункциональных центров предоставления государственных и муниципальных услуг»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301" marR="63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828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8590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1.</a:t>
                      </a:r>
                    </a:p>
                  </a:txBody>
                  <a:tcPr marL="63301" marR="6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Основное мероприятие 01. 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Реализация 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общесистемных мер по повышению качества и доступности государственных и муниципальных услуг в Московской области</a:t>
                      </a:r>
                    </a:p>
                  </a:txBody>
                  <a:tcPr marL="63301" marR="63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3301" marR="6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3301" marR="6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3301" marR="6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3301" marR="6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3301" marR="6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3301" marR="6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3301" marR="6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Уровень удовлетворенности граждан качеством предоставления государственных и муниципальных услуг, 100 %</a:t>
                      </a:r>
                    </a:p>
                  </a:txBody>
                  <a:tcPr marL="63301" marR="63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</a:tr>
              <a:tr h="163449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1.1.</a:t>
                      </a:r>
                    </a:p>
                  </a:txBody>
                  <a:tcPr marL="63301" marR="6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Оптимизация предоставления государственных и муниципальных услуг, в том числе обеспечение их предоставления без привязки к месту регистрации, по жизненным ситуациям</a:t>
                      </a:r>
                    </a:p>
                  </a:txBody>
                  <a:tcPr marL="63301" marR="63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3301" marR="6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3301" marR="6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3301" marR="6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3301" marR="6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3301" marR="6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3301" marR="6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3301" marR="6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3301" marR="63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</a:tr>
              <a:tr h="133731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1.2.</a:t>
                      </a:r>
                    </a:p>
                  </a:txBody>
                  <a:tcPr marL="63301" marR="6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Оперативный мониторинг качества и доступности предоставления государственных и муниципальных услуг, в том числе по принципу «одного окна» </a:t>
                      </a:r>
                    </a:p>
                  </a:txBody>
                  <a:tcPr marL="63301" marR="63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3301" marR="6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3301" marR="6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3301" marR="6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3301" marR="6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3301" marR="6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3301" marR="6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3301" marR="6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3301" marR="63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5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6933"/>
            <a:ext cx="8229600" cy="411162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Муниципальная </a:t>
            </a:r>
            <a:r>
              <a:rPr lang="ru-RU" sz="1600" b="1" dirty="0"/>
              <a:t>программа «Цифровое муниципальное образование</a:t>
            </a:r>
            <a:r>
              <a:rPr lang="ru-RU" sz="1600" dirty="0"/>
              <a:t>»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9661237"/>
              </p:ext>
            </p:extLst>
          </p:nvPr>
        </p:nvGraphicFramePr>
        <p:xfrm>
          <a:off x="76200" y="381000"/>
          <a:ext cx="8915399" cy="6324600"/>
        </p:xfrm>
        <a:graphic>
          <a:graphicData uri="http://schemas.openxmlformats.org/drawingml/2006/table">
            <a:tbl>
              <a:tblPr firstRow="1" firstCol="1" bandRow="1"/>
              <a:tblGrid>
                <a:gridCol w="304800"/>
                <a:gridCol w="1828800"/>
                <a:gridCol w="609600"/>
                <a:gridCol w="762000"/>
                <a:gridCol w="685800"/>
                <a:gridCol w="685800"/>
                <a:gridCol w="685800"/>
                <a:gridCol w="685800"/>
                <a:gridCol w="685800"/>
                <a:gridCol w="1981199"/>
              </a:tblGrid>
              <a:tr h="2133600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2.</a:t>
                      </a:r>
                    </a:p>
                  </a:txBody>
                  <a:tcPr marL="62780" marR="62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Основное мероприятие 02. Организация деятельности многофункциональных центров предоставления государственных и муниципальных услуг</a:t>
                      </a:r>
                    </a:p>
                  </a:txBody>
                  <a:tcPr marL="62780" marR="62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69084,0</a:t>
                      </a:r>
                    </a:p>
                  </a:txBody>
                  <a:tcPr marL="62780" marR="62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407 136,46</a:t>
                      </a:r>
                    </a:p>
                  </a:txBody>
                  <a:tcPr marL="62780" marR="62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81857,46</a:t>
                      </a:r>
                    </a:p>
                  </a:txBody>
                  <a:tcPr marL="62780" marR="62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80000,00</a:t>
                      </a:r>
                    </a:p>
                  </a:txBody>
                  <a:tcPr marL="62780" marR="62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80800,00</a:t>
                      </a:r>
                    </a:p>
                  </a:txBody>
                  <a:tcPr marL="62780" marR="62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81608,00</a:t>
                      </a:r>
                    </a:p>
                  </a:txBody>
                  <a:tcPr marL="62780" marR="62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82871,00</a:t>
                      </a:r>
                    </a:p>
                  </a:txBody>
                  <a:tcPr marL="62780" marR="62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</a:rPr>
                        <a:t>1. </a:t>
                      </a: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Уровень удовлетворенности граждан качеством предоставления государственных и муниципальных услуг, 100 %.</a:t>
                      </a: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</a:rPr>
                        <a:t>2. Среднее время ожидания в очереди для получения муниципальных (государственных) услуг - 4,0 минуты.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</a:rPr>
                        <a:t>3. Доля заявителей ожидающих в очереди более 11,5 минут - 0%.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</a:rPr>
                        <a:t>4. </a:t>
                      </a: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Выполнение требований комфортности и доступности МФЦ – 100%.</a:t>
                      </a:r>
                    </a:p>
                  </a:txBody>
                  <a:tcPr marL="62780" marR="62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</a:tr>
              <a:tr h="1951046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2.1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80" marR="62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Организация деятельности многофункциональных центров предоставления государственных и муниципальных услуг, действующих на территории Московской области, по реализации мероприятий, направленных на повышение уровня удовлетворенности граждан качеством предоставления государственных и муниципальных услуг</a:t>
                      </a:r>
                    </a:p>
                  </a:txBody>
                  <a:tcPr marL="62780" marR="62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731,0</a:t>
                      </a:r>
                    </a:p>
                  </a:txBody>
                  <a:tcPr marL="62780" marR="62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2780" marR="62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2780" marR="62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2780" marR="62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2780" marR="62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2780" marR="62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2780" marR="62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2780" marR="62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</a:tr>
              <a:tr h="8361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2.2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780" marR="62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+mn-lt"/>
                          <a:ea typeface="Times New Roman"/>
                        </a:rPr>
                        <a:t>Софинансирование</a:t>
                      </a: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 расходов на организацию деятельности многофункциональных центров предоставления государственных и муниципальных услуг</a:t>
                      </a:r>
                    </a:p>
                  </a:txBody>
                  <a:tcPr marL="62780" marR="62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2786,0</a:t>
                      </a:r>
                    </a:p>
                  </a:txBody>
                  <a:tcPr marL="62780" marR="62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1394,0</a:t>
                      </a:r>
                    </a:p>
                  </a:txBody>
                  <a:tcPr marL="62780" marR="62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1394,0</a:t>
                      </a:r>
                    </a:p>
                  </a:txBody>
                  <a:tcPr marL="62780" marR="62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2780" marR="62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2780" marR="62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2780" marR="62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2780" marR="62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2780" marR="62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</a:tr>
              <a:tr h="836163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2.3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Расходы на обеспечение деятельности (оказание услуг) муниципальных учреждений - многофункциональный центр предоставления государственных и муниципальных услуг</a:t>
                      </a:r>
                    </a:p>
                  </a:txBody>
                  <a:tcPr marL="60783" marR="60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65567,0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404 654,46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79375,46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80000,00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80800,00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81608,00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82871,0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0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81000"/>
          </a:xfrm>
        </p:spPr>
        <p:txBody>
          <a:bodyPr>
            <a:normAutofit/>
          </a:bodyPr>
          <a:lstStyle/>
          <a:p>
            <a:r>
              <a:rPr lang="ru-RU" sz="1600" b="1" dirty="0"/>
              <a:t>Муниципальная программа «Цифровое муниципальное образование»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4830610"/>
              </p:ext>
            </p:extLst>
          </p:nvPr>
        </p:nvGraphicFramePr>
        <p:xfrm>
          <a:off x="51988" y="304800"/>
          <a:ext cx="9067799" cy="6321894"/>
        </p:xfrm>
        <a:graphic>
          <a:graphicData uri="http://schemas.openxmlformats.org/drawingml/2006/table">
            <a:tbl>
              <a:tblPr firstRow="1" firstCol="1" bandRow="1"/>
              <a:tblGrid>
                <a:gridCol w="310010"/>
                <a:gridCol w="2867594"/>
                <a:gridCol w="620020"/>
                <a:gridCol w="775026"/>
                <a:gridCol w="620020"/>
                <a:gridCol w="620020"/>
                <a:gridCol w="620020"/>
                <a:gridCol w="620020"/>
                <a:gridCol w="643470"/>
                <a:gridCol w="1371599"/>
              </a:tblGrid>
              <a:tr h="652128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2.4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Обеспечение оборудованием и поддержание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работоспособности </a:t>
                      </a: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многофункциональных центров предоставления государственных и муниципальных услуг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</a:tr>
              <a:tr h="13842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2.5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Организация деятельности многофункциональных центров предоставления государственных и муниципальных услуг, действующих на территории Московской области, по обеспечению консультирования работниками МФЦ граждан в рамках Единой системы приема и обработки сообщений по вопросам деятельности исполнительных органов государственной власти Московской области, органов местного самоуправления муниципальных образований Московской области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1088,0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1088,0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</a:tr>
              <a:tr h="12709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3.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Основное мероприятие 03. Совершенствование системы предоставления государственных и муниципальных услуг по принципу одного окна в многофункциональных центрах предоставления государственных и муниципальных услуг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1926,00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1926,00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</a:rPr>
                        <a:t>1. Доля граждан, имеющих доступ к получению государственных и муниципальных услуг по принципу «одного окна» по месту пребывания в том числе в МФЦ- 100%</a:t>
                      </a:r>
                      <a:endParaRPr lang="ru-RU" sz="1000" dirty="0">
                        <a:effectLst/>
                        <a:latin typeface="+mn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</a:tr>
              <a:tr h="9453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3.1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Создание новых офисов многофункциональных центров предоставления государственных и муниципальных услуг и дополнительных окон доступа к услугам в многофункциональных центрах предоставления государственных и муниципальных услуг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</a:tr>
              <a:tr h="1365528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3.2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Дооснащение материально-техническими средствами – приобретение программно-технических комплексов для оформления паспортов гражданина Российской Федерации, удостоверяющих личность гражданина Российской Федерации за пределами территории Российской Федерации в многофункциональных центрах предоставления государственных и муниципальных услуг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1926,00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1926,00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0783" marR="6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6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47662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Муниципальная программа «Цифровое муниципальное образование» </a:t>
            </a:r>
            <a:endParaRPr lang="ru-RU" sz="16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6703772"/>
              </p:ext>
            </p:extLst>
          </p:nvPr>
        </p:nvGraphicFramePr>
        <p:xfrm>
          <a:off x="28486" y="381000"/>
          <a:ext cx="9042875" cy="6241473"/>
        </p:xfrm>
        <a:graphic>
          <a:graphicData uri="http://schemas.openxmlformats.org/drawingml/2006/table">
            <a:tbl>
              <a:tblPr firstRow="1" firstCol="1" bandRow="1"/>
              <a:tblGrid>
                <a:gridCol w="304800"/>
                <a:gridCol w="3657600"/>
                <a:gridCol w="533400"/>
                <a:gridCol w="533400"/>
                <a:gridCol w="533400"/>
                <a:gridCol w="533400"/>
                <a:gridCol w="533400"/>
                <a:gridCol w="533400"/>
                <a:gridCol w="522328"/>
                <a:gridCol w="1357747"/>
              </a:tblGrid>
              <a:tr h="189345"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Times New Roman"/>
                        </a:rPr>
                        <a:t>Подпрограмма 2 «Развитие информационной и технологической инфраструктуры экосистемы цифровой экономики муниципального образования Московской области»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2485" marR="22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8282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93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</a:rPr>
                        <a:t>1.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</a:rPr>
                        <a:t>Основное мероприятие 01. Информационная инфраструктура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4047,85</a:t>
                      </a: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25254,80</a:t>
                      </a: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5254,80</a:t>
                      </a: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5000,00</a:t>
                      </a: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5000,00</a:t>
                      </a: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5000,00</a:t>
                      </a: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5000,00</a:t>
                      </a: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22485" marR="22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</a:tr>
              <a:tr h="6627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</a:rPr>
                        <a:t>1.1.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Мероприятие 01.01. Обеспечение доступности для населения муниципального образования Московской области современных услуг широкополосного доступа в сеть Интернет</a:t>
                      </a: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Увеличение количества операторов связи и качества оказываемых телематических услуг</a:t>
                      </a:r>
                    </a:p>
                  </a:txBody>
                  <a:tcPr marL="22485" marR="22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</a:tr>
              <a:tr h="4733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</a:rPr>
                        <a:t>1.2.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Мероприятие 01.02. Обеспечение ОМСУ муниципального образования Московской области широкополосным доступом в сеть Интернет, телефонной связью, иными услугами электросвязи</a:t>
                      </a: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1900,00</a:t>
                      </a: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Обеспечение доступа в сеть Интернет и телефонной связи</a:t>
                      </a:r>
                    </a:p>
                  </a:txBody>
                  <a:tcPr marL="22485" marR="22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</a:tr>
              <a:tr h="6627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</a:rPr>
                        <a:t>1.3.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Мероприятие 01.03. Подключение ОМСУ муниципального образования Московской области к единой интегрированной </a:t>
                      </a:r>
                      <a:r>
                        <a:rPr lang="ru-RU" sz="1000" dirty="0" err="1">
                          <a:effectLst/>
                          <a:latin typeface="+mn-lt"/>
                          <a:ea typeface="Times New Roman"/>
                        </a:rPr>
                        <a:t>мультисервисной</a:t>
                      </a: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 телекоммуникационной сети Правительства Московской области для нужд ОМСУ муниципального образования Московской области и обеспечения совместной работы в ней</a:t>
                      </a: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9750,00</a:t>
                      </a: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1950,00</a:t>
                      </a: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1950,00</a:t>
                      </a: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1950,00</a:t>
                      </a: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1950,00</a:t>
                      </a: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1950,00</a:t>
                      </a: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Подключение ОМСУ к ЕИМТС Правительства МО</a:t>
                      </a:r>
                    </a:p>
                  </a:txBody>
                  <a:tcPr marL="22485" marR="22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</a:tr>
              <a:tr h="14200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</a:rPr>
                        <a:t>1.4.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Мероприятие 01.04. Обеспечение оборудованием и поддержание его работоспособности</a:t>
                      </a: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2147,85</a:t>
                      </a: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15504,80</a:t>
                      </a: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3304,80</a:t>
                      </a: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3050,00</a:t>
                      </a: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3050,00</a:t>
                      </a: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3050,00</a:t>
                      </a: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3050,00</a:t>
                      </a:r>
                    </a:p>
                  </a:txBody>
                  <a:tcPr marL="22485" marR="224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Приобретение, обслуживание, продление и сопровождение ПО, закупка расходных материалов –Закупка ПК, замена морально устаревшей оргтехники и частей к ним, а также сетевого и серверного оборудования</a:t>
                      </a:r>
                    </a:p>
                  </a:txBody>
                  <a:tcPr marL="22485" marR="22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</a:tr>
              <a:tr h="1916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</a:rPr>
                        <a:t>2.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Основное мероприятие 02. Информационная безопасность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54,90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</a:tr>
              <a:tr h="1916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</a:rPr>
                        <a:t>2.1.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</a:rPr>
                        <a:t>Мероприятие 02.01. Приобретение, установка, настройка, монтаж и техническое обслуживание сертифицированных по требованиям безопасности информации технических, программных и программно-технических средств защиты конфиденциальной информации и персональных данных, антивирусного программного обеспечения, средств электронной подписи, средств защиты информационно-технологической и телекоммуникационной инфраструктуры от компьютерных атак, а также проведение мероприятий по защите информации и аттестации по требованиям безопасности информации объектов информатизации, ЦОД и ИС, используемых ОМСУ муниципального образования Московской области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54,90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Приобретение и продление ПО для ЗИ и ПД. Приобретение ЭП и носителей.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Аттестация выделенного помещения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93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81000"/>
          </a:xfrm>
        </p:spPr>
        <p:txBody>
          <a:bodyPr>
            <a:noAutofit/>
          </a:bodyPr>
          <a:lstStyle/>
          <a:p>
            <a:r>
              <a:rPr lang="ru-RU" sz="1600" b="1" dirty="0"/>
              <a:t>Муниципальная программа «Цифровое муниципальное образование»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9994071"/>
              </p:ext>
            </p:extLst>
          </p:nvPr>
        </p:nvGraphicFramePr>
        <p:xfrm>
          <a:off x="22788" y="304800"/>
          <a:ext cx="9045011" cy="6324600"/>
        </p:xfrm>
        <a:graphic>
          <a:graphicData uri="http://schemas.openxmlformats.org/drawingml/2006/table">
            <a:tbl>
              <a:tblPr firstRow="1" firstCol="1" bandRow="1"/>
              <a:tblGrid>
                <a:gridCol w="311897"/>
                <a:gridCol w="3475315"/>
                <a:gridCol w="533400"/>
                <a:gridCol w="533400"/>
                <a:gridCol w="533400"/>
                <a:gridCol w="533400"/>
                <a:gridCol w="533400"/>
                <a:gridCol w="533400"/>
                <a:gridCol w="304800"/>
                <a:gridCol w="1752599"/>
              </a:tblGrid>
              <a:tr h="704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</a:rPr>
                        <a:t>3.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Основное мероприятие 03. Цифровое государственное управление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897,25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</a:tr>
              <a:tr h="704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</a:rPr>
                        <a:t>3.1.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</a:rPr>
                        <a:t>Мероприятие 03.01. Обеспечение программными продуктами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897,25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Техническая поддержка и обновление ПО «Муниципальный регистр населения». 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</a:tr>
              <a:tr h="704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</a:rPr>
                        <a:t>3.2.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</a:rPr>
                        <a:t>Мероприятие 03.02. Внедрение и сопровождение информационных систем поддержки оказания государственных и муниципальных услуг и обеспечивающих функций и контроля результативности деятельности ОМСУ муниципального образования Московской области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90,00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Внедрение отраслевых сегментов РГИС МО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</a:tr>
              <a:tr h="704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</a:rPr>
                        <a:t>3.3.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</a:rPr>
                        <a:t>Мероприятие 03.03. Развитие и сопровождение муниципальных информационных систем обеспечения деятельности ОМСУ муниципального образования Московской области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Сопровождение и техническая поддержка внедренного программного обеспечения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</a:tr>
              <a:tr h="704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</a:rPr>
                        <a:t>4.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Основное мероприятие 04. Цифровая культура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4.1.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Мероприятие 04.01. Обеспечение муниципальных учреждений культуры доступом в информационно-телекоммуникационную сеть Интернет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Обеспечение учреждений культуры доступом в сеть Интернет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</a:rPr>
                        <a:t>5.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</a:rPr>
                        <a:t>Основное мероприятие D2. Федеральный проект «Информационная инфраструктура»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4612,10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7924,80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2833,80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1697,00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1697,00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1697,00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</a:rPr>
                        <a:t>5.1.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Мероприятие </a:t>
                      </a:r>
                      <a:r>
                        <a:rPr lang="ru-RU" sz="1000">
                          <a:effectLst/>
                          <a:latin typeface="+mn-lt"/>
                          <a:ea typeface="Calibri"/>
                        </a:rPr>
                        <a:t>D2.0</a:t>
                      </a: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1. Обеспечение организаций дошкольного, начального общего, основного общего и среднего общего образования, находящихся в ведении органов местного самоуправления муниципальных образований Московской области, доступом в сеть Интернет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4612,10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7924,80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2833,80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1697,00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1697,00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1697,00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Доля муниципальных учреждений образования, обеспеченных доступом в информационно-телекоммуникационную сеть Интернет на скорости: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для организаций дошкольного образования – не менее 2 Мбит/с;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для общеобразовательных организаций, расположенных в городских населенных пунктах, – не менее 100 Мбит/с;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для общеобразовательных организаций, расположенных в сельских населенных пунктах, – не менее 50 Мбит/сек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8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58762"/>
          </a:xfrm>
        </p:spPr>
        <p:txBody>
          <a:bodyPr>
            <a:noAutofit/>
          </a:bodyPr>
          <a:lstStyle/>
          <a:p>
            <a:r>
              <a:rPr lang="ru-RU" sz="1600" b="1" dirty="0"/>
              <a:t>Муниципальная программа «Цифровое муниципальное образование»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9329964"/>
              </p:ext>
            </p:extLst>
          </p:nvPr>
        </p:nvGraphicFramePr>
        <p:xfrm>
          <a:off x="152400" y="228600"/>
          <a:ext cx="8839198" cy="6324600"/>
        </p:xfrm>
        <a:graphic>
          <a:graphicData uri="http://schemas.openxmlformats.org/drawingml/2006/table">
            <a:tbl>
              <a:tblPr firstRow="1" firstCol="1" bandRow="1"/>
              <a:tblGrid>
                <a:gridCol w="304800"/>
                <a:gridCol w="3626876"/>
                <a:gridCol w="487924"/>
                <a:gridCol w="609600"/>
                <a:gridCol w="533400"/>
                <a:gridCol w="533400"/>
                <a:gridCol w="579364"/>
                <a:gridCol w="500297"/>
                <a:gridCol w="512674"/>
                <a:gridCol w="1150863"/>
              </a:tblGrid>
              <a:tr h="533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</a:rPr>
                        <a:t>6.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Основное мероприятие D6. Федеральный проект «Цифровое государственное управление»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2342,00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3028,00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3028,00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3316" marR="33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</a:tr>
              <a:tr h="16589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</a:rPr>
                        <a:t>6.1.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4624" marR="24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</a:rPr>
                        <a:t>Мероприятие D6.01. Предоставление доступа к электронным сервисам цифровой инфраструктуры в сфере жилищно-коммунального хозяйства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4624" marR="24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2342,00</a:t>
                      </a:r>
                    </a:p>
                  </a:txBody>
                  <a:tcPr marL="24624" marR="24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3028,00</a:t>
                      </a:r>
                    </a:p>
                  </a:txBody>
                  <a:tcPr marL="24624" marR="24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3028,00</a:t>
                      </a:r>
                    </a:p>
                  </a:txBody>
                  <a:tcPr marL="24624" marR="24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4624" marR="24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4624" marR="24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4624" marR="24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4624" marR="24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Предоставлением доступа к электронным сервисам цифровой инфраструктуры в сфере жилищно-коммунального хозяйства с учетом субсидии МО, сопровождение и техническая поддержка внедренного ПО</a:t>
                      </a:r>
                    </a:p>
                  </a:txBody>
                  <a:tcPr marL="24624" marR="24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</a:tr>
              <a:tr h="2073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</a:rPr>
                        <a:t>7.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4624" marR="24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Основное мероприятие E4. Федеральный проект «Цифровая образовательная среда»</a:t>
                      </a:r>
                    </a:p>
                  </a:txBody>
                  <a:tcPr marL="24624" marR="24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4624" marR="24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42235,63</a:t>
                      </a:r>
                    </a:p>
                  </a:txBody>
                  <a:tcPr marL="24624" marR="24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4624" marR="24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17968,15</a:t>
                      </a:r>
                    </a:p>
                  </a:txBody>
                  <a:tcPr marL="24624" marR="24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16641,48</a:t>
                      </a:r>
                    </a:p>
                  </a:txBody>
                  <a:tcPr marL="24624" marR="24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7626,00</a:t>
                      </a:r>
                    </a:p>
                  </a:txBody>
                  <a:tcPr marL="24624" marR="24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4624" marR="24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24624" marR="24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</a:tr>
              <a:tr h="12441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</a:rPr>
                        <a:t>7.1.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4624" marR="24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Мероприятие E4.01. Обеспечение современными аппаратно-программными комплексами общеобразовательных организаций в Московской области</a:t>
                      </a:r>
                    </a:p>
                  </a:txBody>
                  <a:tcPr marL="24624" marR="24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4624" marR="24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4624" marR="24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4624" marR="24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4624" marR="24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4624" marR="24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4624" marR="24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4624" marR="24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Обеспечение современными аппаратно-программными комплексами общеобразовательных организаций с учетом субсидии из бюджета Московской области</a:t>
                      </a:r>
                    </a:p>
                  </a:txBody>
                  <a:tcPr marL="24624" marR="24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</a:tr>
              <a:tr h="12441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</a:rPr>
                        <a:t>7.2.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4624" marR="24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Мероприятие E4.02. Обеспечение современными аппаратно-программными комплексами со средствами криптографической защиты информации муниципальных организаций Московской области</a:t>
                      </a:r>
                    </a:p>
                  </a:txBody>
                  <a:tcPr marL="24624" marR="24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4624" marR="24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4624" marR="24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4624" marR="24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4624" marR="24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4624" marR="24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4624" marR="24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4624" marR="24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Обеспечение современными аппаратно-программными комплексами организаций в муниципальном образовании с учетом субсидии из бюджета Московской области</a:t>
                      </a:r>
                    </a:p>
                  </a:txBody>
                  <a:tcPr marL="24624" marR="24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87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8467"/>
            <a:ext cx="8229600" cy="372533"/>
          </a:xfrm>
        </p:spPr>
        <p:txBody>
          <a:bodyPr>
            <a:noAutofit/>
          </a:bodyPr>
          <a:lstStyle/>
          <a:p>
            <a:r>
              <a:rPr lang="ru-RU" sz="1800" b="1" dirty="0"/>
              <a:t>Муниципальная программа «Цифровое муниципальное образование»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1008323"/>
              </p:ext>
            </p:extLst>
          </p:nvPr>
        </p:nvGraphicFramePr>
        <p:xfrm>
          <a:off x="152400" y="381000"/>
          <a:ext cx="8839200" cy="4777581"/>
        </p:xfrm>
        <a:graphic>
          <a:graphicData uri="http://schemas.openxmlformats.org/drawingml/2006/table">
            <a:tbl>
              <a:tblPr firstRow="1" firstCol="1" bandRow="1"/>
              <a:tblGrid>
                <a:gridCol w="327378"/>
                <a:gridCol w="3437466"/>
                <a:gridCol w="491066"/>
                <a:gridCol w="654756"/>
                <a:gridCol w="409222"/>
                <a:gridCol w="654756"/>
                <a:gridCol w="654756"/>
                <a:gridCol w="546263"/>
                <a:gridCol w="512673"/>
                <a:gridCol w="1150864"/>
              </a:tblGrid>
              <a:tr h="7543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</a:rPr>
                        <a:t>7.3.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Мероприятие E4.03. Оснащение планшетными компьютерами общеобразовательных организаций в муниципальном образовании Московской области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11538,00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3912,00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7626,00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Обеспечение планшетными компьютерами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</a:tr>
              <a:tr h="12572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</a:rPr>
                        <a:t>7.4.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Мероприятие E4.04. Оснащение мультимедийными проекторами и экранами для мультимедийных проекторов общеобразовательных организаций в муниципальном образовании Московской области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Обеспечение мультимедиными проектора и экранами для проекторов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</a:tr>
              <a:tr h="10058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</a:rPr>
                        <a:t>7.5.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Мероприятие E4.05. Внедрение целевой модели цифровой образовательной среды в общеобразовательных организациях и профессиональных образовательных организациях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28161,03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17968,15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10192,88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Внедрение целевой модели образовательной среды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</a:tr>
              <a:tr h="17601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</a:rPr>
                        <a:t>7.6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Мероприятие E4.06. Обновление и техническое обслуживание (ремонт) средств (программного обеспечения и оборудования), приобретенных в рамках предоставленной субсидии на внедрение целевой модели цифровой образовательной среды в общеобразовательных организациях и профессиональных образовательных организациях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2536,60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2536,60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Обновление и техобслуживание в рамках проекта целевой образовательной среды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C">
                        <a:alpha val="69804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81000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Муниципальная программа «Архитектура и градостроительство»</a:t>
            </a:r>
            <a:endParaRPr lang="ru-RU" sz="16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5375541"/>
              </p:ext>
            </p:extLst>
          </p:nvPr>
        </p:nvGraphicFramePr>
        <p:xfrm>
          <a:off x="76200" y="381000"/>
          <a:ext cx="8991599" cy="5661025"/>
        </p:xfrm>
        <a:graphic>
          <a:graphicData uri="http://schemas.openxmlformats.org/drawingml/2006/table">
            <a:tbl>
              <a:tblPr bandRow="1"/>
              <a:tblGrid>
                <a:gridCol w="377798"/>
                <a:gridCol w="4004662"/>
                <a:gridCol w="831156"/>
                <a:gridCol w="958584"/>
                <a:gridCol w="552609"/>
                <a:gridCol w="528918"/>
                <a:gridCol w="604477"/>
                <a:gridCol w="604477"/>
                <a:gridCol w="528918"/>
              </a:tblGrid>
              <a:tr h="12858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u="sng" dirty="0">
                          <a:effectLst/>
                          <a:latin typeface="+mn-lt"/>
                          <a:ea typeface="Times New Roman"/>
                        </a:rPr>
                        <a:t>№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u="sng" dirty="0">
                          <a:effectLst/>
                          <a:latin typeface="+mn-lt"/>
                          <a:ea typeface="Times New Roman"/>
                        </a:rPr>
                        <a:t>п/п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u="sng" dirty="0">
                          <a:effectLst/>
                          <a:latin typeface="+mn-lt"/>
                          <a:ea typeface="Times New Roman"/>
                        </a:rPr>
                        <a:t>Планируемые результаты реализации программы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u="sng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u="sng" dirty="0">
                          <a:effectLst/>
                          <a:latin typeface="+mn-lt"/>
                          <a:ea typeface="Times New Roman"/>
                        </a:rPr>
                        <a:t>Единица измерения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u="sng" dirty="0">
                          <a:effectLst/>
                          <a:latin typeface="+mn-lt"/>
                          <a:ea typeface="Times New Roman"/>
                        </a:rPr>
                        <a:t>Базовое значение                     на начало реализации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u="sng" dirty="0">
                          <a:effectLst/>
                          <a:latin typeface="+mn-lt"/>
                          <a:ea typeface="Times New Roman"/>
                        </a:rPr>
                        <a:t>программы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i="0" u="sng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40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u="sng" dirty="0" smtClean="0">
                          <a:effectLst/>
                          <a:latin typeface="+mn-lt"/>
                          <a:ea typeface="Times New Roman"/>
                        </a:rPr>
                        <a:t>Факт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u="sng" dirty="0" smtClean="0">
                          <a:effectLst/>
                          <a:latin typeface="+mn-lt"/>
                          <a:ea typeface="Times New Roman"/>
                        </a:rPr>
                        <a:t>2020 </a:t>
                      </a:r>
                      <a:r>
                        <a:rPr lang="ru-RU" sz="1100" i="0" u="sng" dirty="0">
                          <a:effectLst/>
                          <a:latin typeface="+mn-lt"/>
                          <a:ea typeface="Times New Roman"/>
                        </a:rPr>
                        <a:t>год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u="sng" dirty="0">
                          <a:effectLst/>
                          <a:latin typeface="+mn-lt"/>
                          <a:ea typeface="Times New Roman"/>
                        </a:rPr>
                        <a:t>2021 год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u="sng" dirty="0">
                          <a:effectLst/>
                          <a:latin typeface="+mn-lt"/>
                          <a:ea typeface="Times New Roman"/>
                        </a:rPr>
                        <a:t>2022 год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u="sng" dirty="0">
                          <a:effectLst/>
                          <a:latin typeface="+mn-lt"/>
                          <a:ea typeface="Times New Roman"/>
                        </a:rPr>
                        <a:t>2023 год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u="sng" dirty="0">
                          <a:effectLst/>
                          <a:latin typeface="+mn-lt"/>
                          <a:ea typeface="Times New Roman"/>
                        </a:rPr>
                        <a:t>2024 год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</a:tr>
              <a:tr h="243840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Times New Roman"/>
                        </a:rPr>
                        <a:t>Подпрограмма </a:t>
                      </a:r>
                      <a:r>
                        <a:rPr lang="ru-RU" sz="1100" b="1" dirty="0">
                          <a:effectLst/>
                          <a:latin typeface="+mn-lt"/>
                          <a:ea typeface="Times New Roman"/>
                        </a:rPr>
                        <a:t>1 «Разработка Генерального плана развития городского округа»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C0A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1.1</a:t>
                      </a:r>
                    </a:p>
                  </a:txBody>
                  <a:tcPr marL="41931" marR="41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Показатель 1. Наличие утвержденного в актуальной версии генерального плана городского округа (внесение изменений в генеральный план городского округа)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Да/нет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да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да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да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да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да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да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1.2</a:t>
                      </a:r>
                    </a:p>
                  </a:txBody>
                  <a:tcPr marL="41931" marR="41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Показатель 2 Наличие утвержденных в актуальной версии Правил землепользования и застройки городского округа (внесение </a:t>
                      </a:r>
                      <a:r>
                        <a:rPr lang="ru-RU" sz="1100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изменений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в Правила землепользования и застройки городского округа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)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Да/нет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да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да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да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да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да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да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1.3</a:t>
                      </a:r>
                    </a:p>
                  </a:txBody>
                  <a:tcPr marL="41931" marR="41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Показатель 3 Наличие утвержденных нормативов градостроительного проектирования городского округа (внесение изменений в нормативы градостроительного проектирования городского округа)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Да/нет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да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да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да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да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да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да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</a:tr>
              <a:tr h="292608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Times New Roman"/>
                        </a:rPr>
                        <a:t>Подпрограмма </a:t>
                      </a:r>
                      <a:r>
                        <a:rPr lang="ru-RU" sz="1100" b="1" dirty="0">
                          <a:effectLst/>
                          <a:latin typeface="+mn-lt"/>
                          <a:ea typeface="Times New Roman"/>
                        </a:rPr>
                        <a:t>2 «Реализация политики пространственного развития»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C0A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59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2.1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Показатель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1.Количество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услуг по присвоению адресов объектам адресации, изменению, аннулированию адресов, размещению информации в государственном адресном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реестре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единица</a:t>
                      </a:r>
                    </a:p>
                  </a:txBody>
                  <a:tcPr marL="41931" marR="41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4450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1931" marR="41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4750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1931" marR="41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  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4750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1931" marR="41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  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4750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1931" marR="41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4750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1931" marR="41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4750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1931" marR="41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2.2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Показатель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2.Количество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ликвидированных самовольных, недостроенных и аварийных объектов на территории муниципального образования Московской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области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единица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9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9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5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41931" marR="41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D"/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411162"/>
          </a:xfrm>
        </p:spPr>
        <p:txBody>
          <a:bodyPr>
            <a:noAutofit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Муниципальная </a:t>
            </a:r>
            <a:r>
              <a:rPr lang="ru-RU" sz="1600" b="1" dirty="0"/>
              <a:t>программа «Формирование современной комфортной</a:t>
            </a:r>
            <a:br>
              <a:rPr lang="ru-RU" sz="1600" b="1" dirty="0"/>
            </a:br>
            <a:r>
              <a:rPr lang="ru-RU" sz="1600" b="1" dirty="0"/>
              <a:t>городской среды» 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8024139"/>
              </p:ext>
            </p:extLst>
          </p:nvPr>
        </p:nvGraphicFramePr>
        <p:xfrm>
          <a:off x="109670" y="533400"/>
          <a:ext cx="8958130" cy="6270860"/>
        </p:xfrm>
        <a:graphic>
          <a:graphicData uri="http://schemas.openxmlformats.org/drawingml/2006/table">
            <a:tbl>
              <a:tblPr firstRow="1" firstCol="1" lastCol="1" bandRow="1"/>
              <a:tblGrid>
                <a:gridCol w="269042"/>
                <a:gridCol w="2644505"/>
                <a:gridCol w="825497"/>
                <a:gridCol w="701071"/>
                <a:gridCol w="701071"/>
                <a:gridCol w="778968"/>
                <a:gridCol w="623174"/>
                <a:gridCol w="545278"/>
                <a:gridCol w="797617"/>
                <a:gridCol w="1071907"/>
              </a:tblGrid>
              <a:tr h="46101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№</a:t>
                      </a:r>
                      <a:endParaRPr lang="ru-RU" sz="1000" u="sng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п/п</a:t>
                      </a:r>
                      <a:endParaRPr lang="ru-RU" sz="1000" u="sng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Мероприятия по реализации подпрограммы</a:t>
                      </a:r>
                      <a:endParaRPr lang="ru-RU" sz="1000" u="sng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Объем </a:t>
                      </a:r>
                      <a:r>
                        <a:rPr lang="ru-RU" sz="1000" u="sng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финансиро-вания</a:t>
                      </a:r>
                      <a:endParaRPr lang="ru-RU" sz="1000" u="sng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мероприятия в 2019 г.</a:t>
                      </a:r>
                      <a:endParaRPr lang="ru-RU" sz="1000" u="sng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Всего (тыс. руб.)</a:t>
                      </a:r>
                      <a:endParaRPr lang="ru-RU" sz="1000" u="sng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Объем финансирования по годам (тыс. руб.)</a:t>
                      </a:r>
                      <a:endParaRPr lang="ru-RU" sz="1000" u="sng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latin typeface="+mn-lt"/>
                          <a:ea typeface="Times New Roman"/>
                        </a:rPr>
                        <a:t>Результаты выполнения </a:t>
                      </a: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  <a:tr h="453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Факт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2020 </a:t>
                      </a:r>
                      <a:r>
                        <a:rPr lang="ru-RU" sz="1000" u="sng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г.</a:t>
                      </a:r>
                      <a:endParaRPr lang="ru-RU" sz="1000" u="sng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2021 г.</a:t>
                      </a:r>
                      <a:endParaRPr lang="ru-RU" sz="1000" u="sng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2022 г.</a:t>
                      </a:r>
                      <a:endParaRPr lang="ru-RU" sz="1000" u="sng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2023 г.</a:t>
                      </a:r>
                      <a:endParaRPr lang="ru-RU" sz="1000" u="sng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2024 </a:t>
                      </a:r>
                      <a:r>
                        <a:rPr lang="ru-RU" sz="1000" u="sng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г.</a:t>
                      </a:r>
                      <a:endParaRPr lang="ru-RU" sz="1000" u="sng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37808" marR="37808" marT="62201" marB="622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585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Times New Roman"/>
                        </a:rPr>
                        <a:t>Подпрограмма 1 «Комфортная городская среда»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7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4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1.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Основное мероприятие 1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. «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Благоустройство общественных территорий муниципальных образований Московской области»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295526,22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214218,8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51307,42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30000,0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+mn-lt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  <a:tr h="442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1.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.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Мероприятие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1.3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Изготовление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и установка стел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+mn-lt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  <a:tr h="6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1.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.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Мероприятие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1.4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Комплексное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благоустройство территорий муниципальных образований Московской области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Проведение комплексного благоустройства территорий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  <a:tr h="575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1.3.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Мероприятие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1.5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Реализация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мероприятий по организации функциональных зон в парках культуры и отдыха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  <a:tr h="5101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1.4.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Мероприятие 1.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6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Устройство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контейнерных площадок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38961,31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15116,06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23845,25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Устройство контейнерных площадок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  <a:tr h="860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Times New Roman"/>
                        </a:rPr>
                        <a:t>1.</a:t>
                      </a: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5</a:t>
                      </a:r>
                      <a:r>
                        <a:rPr lang="en-US" sz="1000">
                          <a:effectLst/>
                          <a:latin typeface="+mn-lt"/>
                          <a:ea typeface="Times New Roman"/>
                        </a:rPr>
                        <a:t>.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Мероприятие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1.7</a:t>
                      </a:r>
                      <a:r>
                        <a:rPr lang="ru-RU" sz="1000" baseline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Обустройство </a:t>
                      </a: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мест массового отдыха населения, включая обеспечение свободного доступа граждан к водным объектам общего пользования и их береговым полосам</a:t>
                      </a: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256564,86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199102,74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27462,12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30000,0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Обустроенные места массового отдыха населения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808" marR="37808" marT="62201" marB="62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  <a:tr h="6365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Times New Roman"/>
                        </a:rPr>
                        <a:t>1.</a:t>
                      </a: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6</a:t>
                      </a:r>
                      <a:r>
                        <a:rPr lang="en-US" sz="1000" dirty="0">
                          <a:effectLst/>
                          <a:latin typeface="+mn-lt"/>
                          <a:ea typeface="Times New Roman"/>
                        </a:rPr>
                        <a:t>.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Мероприятие 1.8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Приобретение коммунальной техники за счет средств местного бюджета</a:t>
                      </a:r>
                    </a:p>
                  </a:txBody>
                  <a:tcPr marL="37383" marR="37383" marT="61500" marB="61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7383" marR="37383" marT="61500" marB="61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1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b="1" dirty="0" smtClean="0"/>
              <a:t>Муниципальная </a:t>
            </a:r>
            <a:r>
              <a:rPr lang="ru-RU" sz="2000" b="1" dirty="0"/>
              <a:t>программа «Формирование современной комфортной</a:t>
            </a:r>
            <a:br>
              <a:rPr lang="ru-RU" sz="2000" b="1" dirty="0"/>
            </a:br>
            <a:r>
              <a:rPr lang="ru-RU" sz="2000" b="1" dirty="0"/>
              <a:t>городской среды» 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3840719"/>
              </p:ext>
            </p:extLst>
          </p:nvPr>
        </p:nvGraphicFramePr>
        <p:xfrm>
          <a:off x="152400" y="609600"/>
          <a:ext cx="8839202" cy="6177857"/>
        </p:xfrm>
        <a:graphic>
          <a:graphicData uri="http://schemas.openxmlformats.org/drawingml/2006/table">
            <a:tbl>
              <a:tblPr firstRow="1" firstCol="1" lastCol="1" bandRow="1"/>
              <a:tblGrid>
                <a:gridCol w="349690"/>
                <a:gridCol w="3384110"/>
                <a:gridCol w="533400"/>
                <a:gridCol w="609600"/>
                <a:gridCol w="609600"/>
                <a:gridCol w="533400"/>
                <a:gridCol w="609600"/>
                <a:gridCol w="533400"/>
                <a:gridCol w="510153"/>
                <a:gridCol w="1166249"/>
              </a:tblGrid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Times New Roman"/>
                        </a:rPr>
                        <a:t>1.</a:t>
                      </a: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7</a:t>
                      </a:r>
                      <a:r>
                        <a:rPr lang="en-US" sz="1000" dirty="0">
                          <a:effectLst/>
                          <a:latin typeface="+mn-lt"/>
                          <a:ea typeface="Times New Roman"/>
                        </a:rPr>
                        <a:t>.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Мероприятие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1.9</a:t>
                      </a:r>
                      <a:r>
                        <a:rPr lang="ru-RU" sz="1000" baseline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Создание </a:t>
                      </a: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новых и (или) благоустройство существующих парков культуры и отдыха за счет средств местного бюджета</a:t>
                      </a:r>
                    </a:p>
                  </a:txBody>
                  <a:tcPr marL="37383" marR="37383" marT="61500" marB="61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7383" marR="37383" marT="61500" marB="61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Times New Roman"/>
                        </a:rPr>
                        <a:t>1.</a:t>
                      </a: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8</a:t>
                      </a:r>
                      <a:r>
                        <a:rPr lang="en-US" sz="1000">
                          <a:effectLst/>
                          <a:latin typeface="+mn-lt"/>
                          <a:ea typeface="Times New Roman"/>
                        </a:rPr>
                        <a:t>.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Мероприятие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1.10</a:t>
                      </a:r>
                      <a:r>
                        <a:rPr lang="ru-RU" sz="1000" baseline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Обустройство </a:t>
                      </a: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и установка детских игровых площадок на территории муниципальных образований Московской области за счет средств местного бюджета</a:t>
                      </a:r>
                    </a:p>
                  </a:txBody>
                  <a:tcPr marL="37383" marR="37383" marT="61500" marB="61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7383" marR="37383" marT="61500" marB="61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  <a:tr h="736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Times New Roman"/>
                        </a:rPr>
                        <a:t>1.</a:t>
                      </a: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9</a:t>
                      </a:r>
                      <a:r>
                        <a:rPr lang="en-US" sz="1000">
                          <a:effectLst/>
                          <a:latin typeface="+mn-lt"/>
                          <a:ea typeface="Times New Roman"/>
                        </a:rPr>
                        <a:t>.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Мероприятие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1.11</a:t>
                      </a:r>
                      <a:r>
                        <a:rPr lang="ru-RU" sz="1000" baseline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Устройство </a:t>
                      </a: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и капитальный ремонт архитектурно-художественного освещения в рамках реализации проекта «Светлый город» за счет средств местного бюджета</a:t>
                      </a:r>
                    </a:p>
                  </a:txBody>
                  <a:tcPr marL="37383" marR="37383" marT="61500" marB="61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7383" marR="37383" marT="61500" marB="61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  <a:tr h="751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Times New Roman"/>
                        </a:rPr>
                        <a:t>1.</a:t>
                      </a: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10</a:t>
                      </a:r>
                      <a:r>
                        <a:rPr lang="en-US" sz="1000">
                          <a:effectLst/>
                          <a:latin typeface="+mn-lt"/>
                          <a:ea typeface="Times New Roman"/>
                        </a:rPr>
                        <a:t>.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Мероприятие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1.12</a:t>
                      </a:r>
                      <a:r>
                        <a:rPr lang="ru-RU" sz="1000" baseline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Устройство </a:t>
                      </a: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и капитальный ремонт электросетевого хозяйства, систем наружного освещения в рамках реализации проекта «Светлый город» за счет средств местного бюджета</a:t>
                      </a:r>
                    </a:p>
                  </a:txBody>
                  <a:tcPr marL="37383" marR="37383" marT="61500" marB="61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7383" marR="37383" marT="61500" marB="61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  <a:tr h="703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Times New Roman"/>
                        </a:rPr>
                        <a:t>1.1</a:t>
                      </a: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r>
                        <a:rPr lang="en-US" sz="1000">
                          <a:effectLst/>
                          <a:latin typeface="+mn-lt"/>
                          <a:ea typeface="Times New Roman"/>
                        </a:rPr>
                        <a:t>.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Мероприятие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1.13</a:t>
                      </a:r>
                      <a:r>
                        <a:rPr lang="ru-RU" sz="1000" baseline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Обустройство </a:t>
                      </a: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и установка детских игровых площадок на территории парков культуры и отдыха Московской области за счет средств местного бюджета</a:t>
                      </a:r>
                    </a:p>
                  </a:txBody>
                  <a:tcPr marL="37383" marR="37383" marT="61500" marB="61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Установка детских игровых площадок в парках культуры и отдыха</a:t>
                      </a:r>
                    </a:p>
                  </a:txBody>
                  <a:tcPr marL="37383" marR="37383" marT="61500" marB="61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  <a:tr h="471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Times New Roman"/>
                        </a:rPr>
                        <a:t>1.1</a:t>
                      </a: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2.</a:t>
                      </a:r>
                    </a:p>
                  </a:txBody>
                  <a:tcPr marL="37383" marR="37383" marT="61500" marB="61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Мероприятие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1.14</a:t>
                      </a:r>
                      <a:r>
                        <a:rPr lang="ru-RU" sz="1000" baseline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Ремонт </a:t>
                      </a: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дворовых территорий за счет средств местного бюджета</a:t>
                      </a:r>
                    </a:p>
                  </a:txBody>
                  <a:tcPr marL="37383" marR="37383" marT="61500" marB="61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383" marR="37383" marT="61500" marB="61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7383" marR="37383" marT="61500" marB="61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  <a:tr h="4103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Times New Roman"/>
                        </a:rPr>
                        <a:t>1.1</a:t>
                      </a: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r>
                        <a:rPr lang="en-US" sz="1000" dirty="0">
                          <a:effectLst/>
                          <a:latin typeface="+mn-lt"/>
                          <a:ea typeface="Times New Roman"/>
                        </a:rPr>
                        <a:t>.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Мероприятие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1.15</a:t>
                      </a:r>
                      <a:r>
                        <a:rPr lang="ru-RU" sz="1000" baseline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US" sz="1000" dirty="0" smtClean="0">
                          <a:effectLst/>
                          <a:latin typeface="+mn-lt"/>
                          <a:ea typeface="Times New Roman"/>
                        </a:rPr>
                        <a:t>Благоустройство </a:t>
                      </a:r>
                      <a:r>
                        <a:rPr lang="en-US" sz="1000" dirty="0">
                          <a:effectLst/>
                          <a:latin typeface="+mn-lt"/>
                          <a:ea typeface="Times New Roman"/>
                        </a:rPr>
                        <a:t>общественных территорий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5916" marR="35916" marT="59088" marB="590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  <a:tr h="471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Times New Roman"/>
                        </a:rPr>
                        <a:t>1.1</a:t>
                      </a: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4</a:t>
                      </a:r>
                      <a:r>
                        <a:rPr lang="en-US" sz="1000" dirty="0">
                          <a:effectLst/>
                          <a:latin typeface="+mn-lt"/>
                          <a:ea typeface="Times New Roman"/>
                        </a:rPr>
                        <a:t>.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Мероприятие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1.16</a:t>
                      </a:r>
                      <a:r>
                        <a:rPr lang="ru-RU" sz="1000" baseline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Комплексное </a:t>
                      </a: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благоустройство дворовых территорий</a:t>
                      </a:r>
                    </a:p>
                  </a:txBody>
                  <a:tcPr marL="35916" marR="35916" marT="59088" marB="590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5916" marR="35916" marT="59088" marB="590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  <a:tr h="471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1.15.</a:t>
                      </a:r>
                    </a:p>
                  </a:txBody>
                  <a:tcPr marL="35916" marR="35916" marT="59088" marB="590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Мероприятие 1.19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Возмещение затрат, связанных с выполнением работ по благоустройству территорий общего пользования муниципальных образований Московской области</a:t>
                      </a:r>
                    </a:p>
                  </a:txBody>
                  <a:tcPr marL="35916" marR="35916" marT="59088" marB="590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5916" marR="35916" marT="59088" marB="590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109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9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9700" y="201894"/>
            <a:ext cx="6248400" cy="16536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Основные показатели </a:t>
            </a:r>
          </a:p>
          <a:p>
            <a:pPr marL="0" indent="0" algn="ctr">
              <a:buNone/>
            </a:pPr>
            <a:r>
              <a:rPr lang="ru-RU" dirty="0" smtClean="0"/>
              <a:t>социально-экономического развития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1905000" y="152400"/>
            <a:ext cx="5257800" cy="17526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209800" y="1905000"/>
            <a:ext cx="1676400" cy="99060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105400" y="1905000"/>
            <a:ext cx="1524000" cy="99060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304800" y="2895600"/>
            <a:ext cx="4038600" cy="3276600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24400" y="2895600"/>
            <a:ext cx="4038600" cy="3198976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90550" y="3124200"/>
            <a:ext cx="34671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ВАРИАНТ 1 (КОНСЕРВАТИВНЫЙ)</a:t>
            </a:r>
          </a:p>
          <a:p>
            <a:endParaRPr lang="ru-RU" dirty="0"/>
          </a:p>
          <a:p>
            <a:pPr algn="ctr"/>
            <a:r>
              <a:rPr lang="ru-RU" dirty="0"/>
              <a:t>разрабатывается на основе консервативных оценок темпов экономического роста с учетом существенного ухудшения внешнеэкономических и иных условий, замедлений темпов роста мировой экономики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38700" y="3124200"/>
            <a:ext cx="381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ВАРИАНТ 2 (БАЗОВЫЙ</a:t>
            </a:r>
            <a:r>
              <a:rPr lang="ru-RU" b="1" dirty="0"/>
              <a:t>)</a:t>
            </a:r>
          </a:p>
          <a:p>
            <a:endParaRPr lang="ru-RU" dirty="0"/>
          </a:p>
          <a:p>
            <a:pPr algn="ctr"/>
            <a:r>
              <a:rPr lang="ru-RU" dirty="0"/>
              <a:t>предполагает </a:t>
            </a:r>
            <a:r>
              <a:rPr lang="ru-RU" dirty="0" smtClean="0"/>
              <a:t> улучшение инвестиционного климата</a:t>
            </a:r>
            <a:r>
              <a:rPr lang="ru-RU" dirty="0"/>
              <a:t>, </a:t>
            </a:r>
            <a:endParaRPr lang="ru-RU" dirty="0" smtClean="0"/>
          </a:p>
          <a:p>
            <a:pPr algn="ctr"/>
            <a:r>
              <a:rPr lang="ru-RU" dirty="0" smtClean="0"/>
              <a:t>создание условий </a:t>
            </a:r>
            <a:r>
              <a:rPr lang="ru-RU" dirty="0"/>
              <a:t>для более </a:t>
            </a:r>
            <a:r>
              <a:rPr lang="ru-RU" dirty="0" smtClean="0"/>
              <a:t>устойчивого долгосрочного </a:t>
            </a:r>
            <a:r>
              <a:rPr lang="ru-RU" dirty="0"/>
              <a:t>роста</a:t>
            </a:r>
          </a:p>
        </p:txBody>
      </p:sp>
    </p:spTree>
    <p:extLst>
      <p:ext uri="{BB962C8B-B14F-4D97-AF65-F5344CB8AC3E}">
        <p14:creationId xmlns:p14="http://schemas.microsoft.com/office/powerpoint/2010/main" val="130707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763000" cy="685800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Муниципальная </a:t>
            </a:r>
            <a:r>
              <a:rPr lang="ru-RU" sz="1800" b="1" dirty="0"/>
              <a:t>программа «Формирование современной комфортной</a:t>
            </a:r>
            <a:br>
              <a:rPr lang="ru-RU" sz="1800" b="1" dirty="0"/>
            </a:br>
            <a:r>
              <a:rPr lang="ru-RU" sz="1800" b="1" dirty="0"/>
              <a:t>городской среды» 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8866719"/>
              </p:ext>
            </p:extLst>
          </p:nvPr>
        </p:nvGraphicFramePr>
        <p:xfrm>
          <a:off x="76200" y="412600"/>
          <a:ext cx="8915399" cy="6225264"/>
        </p:xfrm>
        <a:graphic>
          <a:graphicData uri="http://schemas.openxmlformats.org/drawingml/2006/table">
            <a:tbl>
              <a:tblPr firstRow="1" firstCol="1" lastCol="1" bandRow="1"/>
              <a:tblGrid>
                <a:gridCol w="310101"/>
                <a:gridCol w="3728499"/>
                <a:gridCol w="457200"/>
                <a:gridCol w="685800"/>
                <a:gridCol w="762000"/>
                <a:gridCol w="646043"/>
                <a:gridCol w="465151"/>
                <a:gridCol w="465151"/>
                <a:gridCol w="328655"/>
                <a:gridCol w="1066799"/>
              </a:tblGrid>
              <a:tr h="463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2.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Основное мероприятие F2. Федеральный проект «Формирование комфортной городской среды»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603644,15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425360,0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178284,15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+mn-lt"/>
                      </a:endParaRPr>
                    </a:p>
                  </a:txBody>
                  <a:tcPr marL="35916" marR="35916" marT="59088" marB="590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  <a:tr h="1023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2.1.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Мероприятие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F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2.3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Реализация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программ формирования современной городской среды в части благоустройства общественных территорий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(парк им. Олега Степанова, расположенного между ул. Садовая, 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ул.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Старослободская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, ул. Чехова и 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ул. Луначарского)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129636,17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129636,17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  <a:tr h="9723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2.2.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Мероприятие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F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2.6 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Благоустройство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общественных территорий в малых городах и исторических поселениях-победителях Всероссийского конкурса лучших проектов создания комфортной городской среды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329032,02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329032,02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Увеличение количества благоустроенных общественных территорий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  <a:tr h="9723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2.3.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Мероприятие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F2.7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Реализация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программ формирования современной городской среды в части достижения основного результата по благоустройству общественных территорий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Увеличение количества благоустроенных общественных территорий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5916" marR="35916" marT="59088" marB="5908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  <a:tr h="926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2.5.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19" marR="21919" marT="36060" marB="360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Мероприятие F2.9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Приобретение коммунальной техники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19" marR="21919" marT="36060" marB="360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19" marR="21919" marT="36060" marB="36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19" marR="21919" marT="36060" marB="36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19" marR="21919" marT="36060" marB="36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19" marR="21919" marT="36060" marB="36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19" marR="21919" marT="36060" marB="36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19" marR="21919" marT="36060" marB="36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19" marR="21919" marT="36060" marB="36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Увеличение техники количества согласно нормативу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19" marR="21919" marT="36060" marB="360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  <a:tr h="1629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2.6.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19" marR="21919" marT="36060" marB="360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Мероприятие F2.10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Устройство и капитальный ремонт электросетевого хозяйства, систем наружного освещения в рамках реализации проекта «Светлый город»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(1. д. Акулово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2. д. Шепилово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3. межквартальный проезд от ул. Ворошилова д. 121 до ул. Советская д.74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4. ул. Красных партизан, д. 1, 2, 3)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19" marR="21919" marT="36060" marB="360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19" marR="21919" marT="36060" marB="36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15221,55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19" marR="21919" marT="36060" marB="36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19" marR="21919" marT="36060" marB="36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15221,55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19" marR="21919" marT="36060" marB="36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19" marR="21919" marT="36060" marB="36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19" marR="21919" marT="36060" marB="36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19" marR="21919" marT="36060" marB="36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Повышение уровня качества освещенности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г.о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. Серпухов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19" marR="21919" marT="36060" marB="360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0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Муниципальная </a:t>
            </a:r>
            <a:r>
              <a:rPr lang="ru-RU" sz="1800" b="1" dirty="0"/>
              <a:t>программа «Формирование современной комфортной</a:t>
            </a:r>
            <a:br>
              <a:rPr lang="ru-RU" sz="1800" b="1" dirty="0"/>
            </a:br>
            <a:r>
              <a:rPr lang="ru-RU" sz="1800" b="1" dirty="0"/>
              <a:t>городской среды» 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8112191"/>
              </p:ext>
            </p:extLst>
          </p:nvPr>
        </p:nvGraphicFramePr>
        <p:xfrm>
          <a:off x="76200" y="533400"/>
          <a:ext cx="8944186" cy="6237184"/>
        </p:xfrm>
        <a:graphic>
          <a:graphicData uri="http://schemas.openxmlformats.org/drawingml/2006/table">
            <a:tbl>
              <a:tblPr firstRow="1" firstCol="1" lastCol="1" bandRow="1"/>
              <a:tblGrid>
                <a:gridCol w="355114"/>
                <a:gridCol w="3539501"/>
                <a:gridCol w="467354"/>
                <a:gridCol w="623138"/>
                <a:gridCol w="529651"/>
                <a:gridCol w="625308"/>
                <a:gridCol w="467354"/>
                <a:gridCol w="467354"/>
                <a:gridCol w="420294"/>
                <a:gridCol w="1449118"/>
              </a:tblGrid>
              <a:tr h="10478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2.7.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19" marR="21919" marT="36060" marB="360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Мероприятие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F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2.15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Обустройство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и установка детских игровых площадок на территории муниципальных образований Московской области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(- ул. Советская, 107,ул. Подольская, 98(около ТЦ «Атлас»);</a:t>
                      </a:r>
                      <a:b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</a:b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- ул. Красный Текстильщик (сквер напротив ДК «Исток»);</a:t>
                      </a:r>
                      <a:b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</a:b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- парк в селе Липицы;</a:t>
                      </a:r>
                      <a:b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</a:b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- село Турово.)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19" marR="21919" marT="36060" marB="360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19" marR="21919" marT="36060" marB="36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22222,23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19" marR="21919" marT="36060" marB="36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19" marR="21919" marT="36060" marB="36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22222,23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19" marR="21919" marT="36060" marB="36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19" marR="21919" marT="36060" marB="36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19" marR="21919" marT="36060" marB="36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19" marR="21919" marT="36060" marB="36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Установка детских игровых площадок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19" marR="21919" marT="36060" marB="360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  <a:tr h="462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2.8.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19" marR="21919" marT="36060" marB="360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Мероприятие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F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2.17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Устройство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и капитальный ремонт архитектурно-художественного освещения в рамках реализации проекта «Светлый город»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19" marR="21919" marT="36060" marB="360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19" marR="21919" marT="36060" marB="36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19" marR="21919" marT="36060" marB="36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19" marR="21919" marT="36060" marB="36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19" marR="21919" marT="36060" marB="36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19" marR="21919" marT="36060" marB="36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19" marR="21919" marT="36060" marB="36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19" marR="21919" marT="36060" marB="360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Повышение уровня качества освещенности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г.о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. Серпухов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1919" marR="21919" marT="36060" marB="360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  <a:tr h="462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2.9.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822" marR="36822" marT="60578" marB="605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Мероприятие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F2.19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Создание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комфортной городской среды в малых городах и исторических поселениях - победителях Всероссийского конкурса лучших проектов создания комфортной городской среды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822" marR="36822" marT="60578" marB="605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822" marR="36822" marT="60578" marB="605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54000,0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822" marR="36822" marT="60578" marB="605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54000,0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822" marR="36822" marT="60578" marB="605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822" marR="36822" marT="60578" marB="605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822" marR="36822" marT="60578" marB="605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822" marR="36822" marT="60578" marB="605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822" marR="36822" marT="60578" marB="605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Увеличение количества благоустроенных общественных территорий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822" marR="36822" marT="60578" marB="605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  <a:tr h="1090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2.10.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822" marR="36822" marT="60578" marB="605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Мероприятие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F2.20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Реализация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программ формирования современной городской среды в части достижения основного результата по благоустройству общественных территорий (организация зон активного отдыха в парках культуры и отдыха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)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(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парк «</a:t>
                      </a:r>
                      <a:r>
                        <a:rPr lang="ru-RU" sz="10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Принарский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»</a:t>
                      </a:r>
                      <a:r>
                        <a:rPr lang="ru-RU" sz="10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г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. Серпухов, ул. Луначарского, д. 74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)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822" marR="36822" marT="60578" marB="605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822" marR="36822" marT="60578" marB="605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13657,0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822" marR="36822" marT="60578" marB="605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13657,0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822" marR="36822" marT="60578" marB="605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822" marR="36822" marT="60578" marB="605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822" marR="36822" marT="60578" marB="605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822" marR="36822" marT="60578" marB="605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822" marR="36822" marT="60578" marB="605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Увеличение количества благоустроенных общественных территорий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822" marR="36822" marT="60578" marB="605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  <a:tr h="462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2.11.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822" marR="36822" marT="60578" marB="605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Мероприятие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F2.21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Реализация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программ формирования современной городской среды в части достижения основного результата по благоустройству общественных территорий (обустройство и установка детских игровых площадок на территории парков культуры и отдыха)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822" marR="36822" marT="60578" marB="605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822" marR="36822" marT="60578" marB="605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822" marR="36822" marT="60578" marB="605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822" marR="36822" marT="60578" marB="605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822" marR="36822" marT="60578" marB="605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822" marR="36822" marT="60578" marB="605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822" marR="36822" marT="60578" marB="605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822" marR="36822" marT="60578" marB="605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Увеличение количества благоустроенных</a:t>
                      </a:r>
                      <a:r>
                        <a:rPr lang="ru-RU" sz="10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 территорий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822" marR="36822" marT="60578" marB="605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  <a:tr h="462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2.12.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822" marR="36822" marT="60578" marB="605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Мероприятие F2.22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Реализация программ формирования современной городской среды в части достижения основного результата по благоустройству общественных территорий (создание новых и (или) благоустройство существующих парков культуры и отдыха)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-(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парк «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Принарский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»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г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. Серпухов, ул. Луначарского, д. 74)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822" marR="36822" marT="60578" marB="605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822" marR="36822" marT="60578" marB="605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17956,7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822" marR="36822" marT="60578" marB="605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17956,7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822" marR="36822" marT="60578" marB="605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822" marR="36822" marT="60578" marB="605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822" marR="36822" marT="60578" marB="605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822" marR="36822" marT="60578" marB="605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822" marR="36822" marT="60578" marB="605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Увеличение количества благоустроенных территорий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822" marR="36822" marT="60578" marB="605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1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6200" y="-76200"/>
            <a:ext cx="8915400" cy="609600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Муниципальная </a:t>
            </a:r>
            <a:r>
              <a:rPr lang="ru-RU" sz="1800" b="1" dirty="0"/>
              <a:t>программа «Формирование современной комфортной</a:t>
            </a:r>
            <a:br>
              <a:rPr lang="ru-RU" sz="1800" b="1" dirty="0"/>
            </a:br>
            <a:r>
              <a:rPr lang="ru-RU" sz="1800" b="1" dirty="0"/>
              <a:t>городской среды» 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1539361"/>
              </p:ext>
            </p:extLst>
          </p:nvPr>
        </p:nvGraphicFramePr>
        <p:xfrm>
          <a:off x="152400" y="533400"/>
          <a:ext cx="8915400" cy="5860244"/>
        </p:xfrm>
        <a:graphic>
          <a:graphicData uri="http://schemas.openxmlformats.org/drawingml/2006/table">
            <a:tbl>
              <a:tblPr firstRow="1" firstCol="1" lastCol="1" bandRow="1"/>
              <a:tblGrid>
                <a:gridCol w="347400"/>
                <a:gridCol w="2929200"/>
                <a:gridCol w="457200"/>
                <a:gridCol w="762000"/>
                <a:gridCol w="685800"/>
                <a:gridCol w="685800"/>
                <a:gridCol w="762000"/>
                <a:gridCol w="685800"/>
                <a:gridCol w="457200"/>
                <a:gridCol w="1143000"/>
              </a:tblGrid>
              <a:tr h="206182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+mn-lt"/>
                          <a:ea typeface="Times New Roman"/>
                        </a:rPr>
                        <a:t>Подпрограмма 2 «Благоустройство территории»</a:t>
                      </a:r>
                    </a:p>
                  </a:txBody>
                  <a:tcPr marL="36822" marR="36822" marT="60578" marB="605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782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22" marR="36822" marT="60578" marB="605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22" marR="36822" marT="60578" marB="605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22" marR="36822" marT="60578" marB="605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30847" marR="30847" marT="50748" marB="507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Основное мероприятие 1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</a:rPr>
                        <a:t>.</a:t>
                      </a:r>
                      <a:r>
                        <a:rPr lang="ru-RU" sz="1050" baseline="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</a:rPr>
                        <a:t>«</a:t>
                      </a: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Обеспечение комфортной среды проживания на территории муниципального образования»</a:t>
                      </a:r>
                    </a:p>
                  </a:txBody>
                  <a:tcPr marL="30847" marR="30847" marT="50748" marB="507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1233434,21</a:t>
                      </a: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318624,83</a:t>
                      </a: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335657,93</a:t>
                      </a: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347528,53</a:t>
                      </a: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231622,92</a:t>
                      </a: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+mn-lt"/>
                      </a:endParaRPr>
                    </a:p>
                  </a:txBody>
                  <a:tcPr marL="30847" marR="30847" marT="50748" marB="507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  <a:tr h="6993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1.1</a:t>
                      </a:r>
                      <a:endParaRPr lang="ru-RU" sz="105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0847" marR="30847" marT="50748" marB="507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Мероприятие 1.1</a:t>
                      </a:r>
                      <a:r>
                        <a:rPr lang="ru-RU" sz="1050" baseline="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Содержание, ремонт объектов благоустройства, в </a:t>
                      </a:r>
                      <a:r>
                        <a:rPr lang="ru-RU" sz="1050" dirty="0" err="1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. озеленение территорий</a:t>
                      </a:r>
                    </a:p>
                  </a:txBody>
                  <a:tcPr marL="30847" marR="30847" marT="50748" marB="507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</a:rPr>
                        <a:t>27245,38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</a:rPr>
                        <a:t>27245,38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+mn-lt"/>
                          <a:cs typeface="Times New Roman" panose="02020603050405020304" pitchFamily="18" charset="0"/>
                        </a:rPr>
                        <a:t>Увеличение количества благоустроенных общественных территорий</a:t>
                      </a:r>
                    </a:p>
                    <a:p>
                      <a:endParaRPr lang="ru-RU" sz="1050" dirty="0">
                        <a:latin typeface="+mn-lt"/>
                      </a:endParaRPr>
                    </a:p>
                  </a:txBody>
                  <a:tcPr marL="30847" marR="30847" marT="50748" marB="507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  <a:tr h="628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1.2</a:t>
                      </a:r>
                      <a:endParaRPr lang="ru-RU" sz="105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0847" marR="30847" marT="50748" marB="507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Мероприятие 1.2</a:t>
                      </a:r>
                      <a:r>
                        <a:rPr lang="ru-RU" sz="1050" baseline="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Содержание, ремонт и восстановление уличного освещения</a:t>
                      </a:r>
                    </a:p>
                  </a:txBody>
                  <a:tcPr marL="30847" marR="30847" marT="50748" marB="507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</a:rPr>
                        <a:t>430193,6</a:t>
                      </a: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</a:rPr>
                        <a:t>108500,0</a:t>
                      </a: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</a:rPr>
                        <a:t>108500,0</a:t>
                      </a: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</a:rPr>
                        <a:t>112840,0</a:t>
                      </a: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</a:rPr>
                        <a:t>100353,6</a:t>
                      </a: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+mn-lt"/>
                          <a:cs typeface="Times New Roman" panose="02020603050405020304" pitchFamily="18" charset="0"/>
                        </a:rPr>
                        <a:t>Улучшено освещение в </a:t>
                      </a:r>
                      <a:r>
                        <a:rPr lang="ru-RU" sz="1050" dirty="0" err="1" smtClean="0">
                          <a:latin typeface="+mn-lt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050" dirty="0" smtClean="0">
                          <a:latin typeface="+mn-lt"/>
                          <a:cs typeface="Times New Roman" panose="02020603050405020304" pitchFamily="18" charset="0"/>
                        </a:rPr>
                        <a:t>. Серпухове</a:t>
                      </a:r>
                    </a:p>
                    <a:p>
                      <a:endParaRPr lang="ru-RU" sz="1050" dirty="0">
                        <a:latin typeface="+mn-lt"/>
                      </a:endParaRPr>
                    </a:p>
                  </a:txBody>
                  <a:tcPr marL="30847" marR="30847" marT="50748" marB="507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  <a:tr h="938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1.3</a:t>
                      </a:r>
                      <a:endParaRPr lang="ru-RU" sz="105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0847" marR="30847" marT="50748" marB="507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</a:rPr>
                        <a:t>Мероприятие 1.3</a:t>
                      </a:r>
                      <a:r>
                        <a:rPr lang="ru-RU" sz="1050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</a:rPr>
                        <a:t>Организация благоустройства территории городского округа в части ремонта асфальтового покрытия дворовых территорий</a:t>
                      </a:r>
                    </a:p>
                  </a:txBody>
                  <a:tcPr marL="30847" marR="30847" marT="50748" marB="507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</a:rPr>
                        <a:t>117099,75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</a:rPr>
                        <a:t>40974,75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</a:rPr>
                        <a:t>45000,0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</a:rPr>
                        <a:t>31125,0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+mn-lt"/>
                          <a:cs typeface="Times New Roman" panose="02020603050405020304" pitchFamily="18" charset="0"/>
                        </a:rPr>
                        <a:t>Улучшение качества асфальтового покрытия дворовых территорий</a:t>
                      </a:r>
                    </a:p>
                    <a:p>
                      <a:endParaRPr lang="ru-RU" sz="1050" dirty="0">
                        <a:latin typeface="+mn-lt"/>
                      </a:endParaRPr>
                    </a:p>
                  </a:txBody>
                  <a:tcPr marL="30847" marR="30847" marT="50748" marB="507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  <a:tr h="938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1.4.</a:t>
                      </a:r>
                    </a:p>
                  </a:txBody>
                  <a:tcPr marL="30847" marR="30847" marT="50748" marB="507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Мероприятие 1.4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Расходы на обеспечение деятельности (оказание услуг) муниципальных учреждений в сфере благоустройства</a:t>
                      </a:r>
                    </a:p>
                  </a:txBody>
                  <a:tcPr marL="30847" marR="30847" marT="50748" marB="507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658895,28</a:t>
                      </a: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141904,5</a:t>
                      </a: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182157,93</a:t>
                      </a: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203563,53</a:t>
                      </a: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131269,32</a:t>
                      </a: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Содержание поддержание деятельности</a:t>
                      </a:r>
                    </a:p>
                  </a:txBody>
                  <a:tcPr marL="30847" marR="30847" marT="50748" marB="507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  <a:tr h="938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1.5.</a:t>
                      </a:r>
                    </a:p>
                  </a:txBody>
                  <a:tcPr marL="30847" marR="30847" marT="50748" marB="507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</a:rPr>
                        <a:t>Мероприятие 1.6</a:t>
                      </a:r>
                      <a:r>
                        <a:rPr lang="ru-RU" sz="1050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</a:rPr>
                        <a:t>Вывоз </a:t>
                      </a: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навалов мусора и снега</a:t>
                      </a:r>
                    </a:p>
                  </a:txBody>
                  <a:tcPr marL="30847" marR="30847" marT="50748" marB="507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0847" marR="30847" marT="50748" marB="507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0847" marR="30847" marT="50748" marB="507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6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763000" cy="563562"/>
          </a:xfrm>
        </p:spPr>
        <p:txBody>
          <a:bodyPr>
            <a:noAutofit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Муниципальная </a:t>
            </a:r>
            <a:r>
              <a:rPr lang="ru-RU" sz="1600" b="1" dirty="0"/>
              <a:t>программа «Формирование современной комфортной</a:t>
            </a:r>
            <a:br>
              <a:rPr lang="ru-RU" sz="1600" b="1" dirty="0"/>
            </a:br>
            <a:r>
              <a:rPr lang="ru-RU" sz="1600" b="1" dirty="0"/>
              <a:t>городской среды» 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5518992"/>
              </p:ext>
            </p:extLst>
          </p:nvPr>
        </p:nvGraphicFramePr>
        <p:xfrm>
          <a:off x="152400" y="609600"/>
          <a:ext cx="8915399" cy="6115209"/>
        </p:xfrm>
        <a:graphic>
          <a:graphicData uri="http://schemas.openxmlformats.org/drawingml/2006/table">
            <a:tbl>
              <a:tblPr firstRow="1" firstCol="1" bandRow="1"/>
              <a:tblGrid>
                <a:gridCol w="302218"/>
                <a:gridCol w="2946614"/>
                <a:gridCol w="377771"/>
                <a:gridCol w="679988"/>
                <a:gridCol w="755542"/>
                <a:gridCol w="679988"/>
                <a:gridCol w="604434"/>
                <a:gridCol w="755542"/>
                <a:gridCol w="377771"/>
                <a:gridCol w="1435531"/>
              </a:tblGrid>
              <a:tr h="277841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  <a:ea typeface="Times New Roman"/>
                        </a:rPr>
                        <a:t>Подпрограмма 3 «Создание условий для обеспечения комфортного проживания жителей в многоквартирных домах Московской области»</a:t>
                      </a:r>
                    </a:p>
                  </a:txBody>
                  <a:tcPr marL="30847" marR="30847" marT="50748" marB="5074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7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9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1.</a:t>
                      </a:r>
                    </a:p>
                  </a:txBody>
                  <a:tcPr marL="24606" marR="24606" marT="40481" marB="404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Основное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</a:rPr>
                        <a:t>мероприятие</a:t>
                      </a:r>
                      <a:r>
                        <a:rPr lang="ru-RU" sz="1050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</a:rPr>
                        <a:t>1.Приведение </a:t>
                      </a: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в надлежащее состояние подъездов многоквартирных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</a:rPr>
                        <a:t>домах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4606" marR="24606" marT="40481" marB="404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58182,37</a:t>
                      </a: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12127,5</a:t>
                      </a: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46054,87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Отремонтированные подъезды в МКД</a:t>
                      </a:r>
                    </a:p>
                  </a:txBody>
                  <a:tcPr marL="24606" marR="24606" marT="40481" marB="404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  <a:tr h="4064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1.1.</a:t>
                      </a:r>
                    </a:p>
                  </a:txBody>
                  <a:tcPr marL="24606" marR="24606" marT="40481" marB="404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Мероприятие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</a:rPr>
                        <a:t>1.Ремонт </a:t>
                      </a: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подъездов в многоквартирных домах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</a:rPr>
                        <a:t>.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4606" marR="24606" marT="40481" marB="404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58182,37</a:t>
                      </a: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12127,5</a:t>
                      </a: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46054,87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Отремонтированные подъезды в МКД</a:t>
                      </a:r>
                    </a:p>
                  </a:txBody>
                  <a:tcPr marL="24606" marR="24606" marT="40481" marB="404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  <a:tr h="751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1.2.</a:t>
                      </a:r>
                    </a:p>
                  </a:txBody>
                  <a:tcPr marL="24606" marR="24606" marT="40481" marB="404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Мероприятие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</a:rPr>
                        <a:t>2.Установка </a:t>
                      </a: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камер видеонаблюдения в подъездах многоквартирных домов за счет средств местного бюджета</a:t>
                      </a: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50">
                        <a:latin typeface="+mn-lt"/>
                      </a:endParaRPr>
                    </a:p>
                  </a:txBody>
                  <a:tcPr marL="24606" marR="24606" marT="40481" marB="404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  <a:tr h="469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2.</a:t>
                      </a:r>
                    </a:p>
                  </a:txBody>
                  <a:tcPr marL="24606" marR="24606" marT="40481" marB="404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Основное мероприятие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</a:rPr>
                        <a:t>2.Создание </a:t>
                      </a: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благоприятных условий для проживания граждан в МКД, расположенных на территории Московской области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</a:rPr>
                        <a:t>.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4606" marR="24606" marT="40481" marB="404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1105,23</a:t>
                      </a: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1105,23</a:t>
                      </a: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24606" marR="24606" marT="40481" marB="404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  <a:tr h="469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2.1.</a:t>
                      </a:r>
                    </a:p>
                  </a:txBody>
                  <a:tcPr marL="24606" marR="24606" marT="40481" marB="404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Мероприятие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</a:rPr>
                        <a:t>1.Проведение </a:t>
                      </a: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капитального ремонта многоквартирных домов на территории Московской области.</a:t>
                      </a:r>
                    </a:p>
                  </a:txBody>
                  <a:tcPr marL="24606" marR="24606" marT="40481" marB="404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  <a:tr h="469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2.2.</a:t>
                      </a:r>
                    </a:p>
                  </a:txBody>
                  <a:tcPr marL="24606" marR="24606" marT="40481" marB="404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Мероприятие 3.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Соблюдение требований законодательства в области обеспечения санитарно-эпидемиологического благополучия населения, в частности по обеззараживанию (дезинфекции) мест общего пользования многоквартирных жилых домов</a:t>
                      </a:r>
                    </a:p>
                  </a:txBody>
                  <a:tcPr marL="24606" marR="24606" marT="40481" marB="404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1105,23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1105,23</a:t>
                      </a: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Дезинфекция мест общего пользования многоквартирных жилых домов</a:t>
                      </a:r>
                    </a:p>
                  </a:txBody>
                  <a:tcPr marL="24606" marR="24606" marT="40481" marB="404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  <a:tr h="469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2.3.</a:t>
                      </a:r>
                    </a:p>
                  </a:txBody>
                  <a:tcPr marL="24606" marR="24606" marT="40481" marB="404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Мероприятие 6.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Финансовая поддержка за счет средств государственной корпорации - Фонда содействия реформированию жилищно-коммунального хозяйства на проведение капитального ремонта общего имущества в многоквартирных домах</a:t>
                      </a:r>
                    </a:p>
                  </a:txBody>
                  <a:tcPr marL="24606" marR="24606" marT="40481" marB="404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24606" marR="24606" marT="40481" marB="4048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DC9"/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4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304800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Муниципальная программа «Строительство объектов социальной инфраструктуры»</a:t>
            </a:r>
            <a:endParaRPr lang="ru-RU" sz="1600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7548812"/>
              </p:ext>
            </p:extLst>
          </p:nvPr>
        </p:nvGraphicFramePr>
        <p:xfrm>
          <a:off x="228600" y="304800"/>
          <a:ext cx="8763001" cy="4800598"/>
        </p:xfrm>
        <a:graphic>
          <a:graphicData uri="http://schemas.openxmlformats.org/drawingml/2006/table">
            <a:tbl>
              <a:tblPr bandRow="1"/>
              <a:tblGrid>
                <a:gridCol w="381000"/>
                <a:gridCol w="3733800"/>
                <a:gridCol w="945053"/>
                <a:gridCol w="1176876"/>
                <a:gridCol w="508700"/>
                <a:gridCol w="438652"/>
                <a:gridCol w="473676"/>
                <a:gridCol w="552622"/>
                <a:gridCol w="552622"/>
              </a:tblGrid>
              <a:tr h="36475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№ </a:t>
                      </a:r>
                      <a:endParaRPr lang="ru-RU" sz="1050" i="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п/п</a:t>
                      </a:r>
                      <a:endParaRPr lang="ru-RU" sz="1050" i="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Планируемые результаты реализации Муниципальной программы </a:t>
                      </a:r>
                      <a:endParaRPr lang="ru-RU" sz="1050" i="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0" u="sng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Ед. </a:t>
                      </a:r>
                      <a:r>
                        <a:rPr lang="ru-RU" sz="1050" i="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измерения</a:t>
                      </a:r>
                      <a:endParaRPr lang="ru-RU" sz="1050" i="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Базовое значение показателя                      на начало реализации подпрограммы</a:t>
                      </a:r>
                      <a:endParaRPr lang="ru-RU" sz="1050" i="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i="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6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0" u="sng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Факт 2020 </a:t>
                      </a:r>
                      <a:r>
                        <a:rPr lang="ru-RU" sz="1050" i="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050" i="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2021 год</a:t>
                      </a:r>
                      <a:endParaRPr lang="ru-RU" sz="1050" i="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2022 год</a:t>
                      </a:r>
                      <a:endParaRPr lang="ru-RU" sz="1050" i="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2023 год</a:t>
                      </a:r>
                      <a:endParaRPr lang="ru-RU" sz="1050" i="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i="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2024 год</a:t>
                      </a:r>
                      <a:endParaRPr lang="ru-RU" sz="1050" i="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</a:tr>
              <a:tr h="332698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ru-RU" sz="105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 «Строительство (реконструкция) объектов образования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5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71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1.1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Количество введенных в эксплуатацию объектов дошкольного образования за счет бюджетных средств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единица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</a:tr>
              <a:tr h="5471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1.2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Количество введенных в эксплуатацию объектов общего образования за счет бюджетных средств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единица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</a:tr>
              <a:tr h="242389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ru-RU" sz="105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 « Строительство (реконструкция) объектов физической культуры и спорта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5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71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2.1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Количество введенных в эксплуатацию объектов физической культуры и спорта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единица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</a:tr>
              <a:tr h="5471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2.2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Количество введенных в эксплуатацию муниципальных стадионов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единица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</a:tr>
              <a:tr h="238150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ru-RU" sz="105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 «Обеспечивающая подпрограмма»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5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71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3.1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Среднее значение доли выплаченных объемов денежного содержания, прочих и иных выплат, уплаченных страховых взносов и прочих налогов от запланированных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382" marR="623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D"/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114</a:t>
            </a:fld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62175" y="5953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00013"/>
            <a:ext cx="8229600" cy="3048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Муниципальная программа «Переселение граждан из аварийного жилого фонда»</a:t>
            </a:r>
            <a:endParaRPr lang="ru-RU" sz="2000" dirty="0"/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1313166"/>
              </p:ext>
            </p:extLst>
          </p:nvPr>
        </p:nvGraphicFramePr>
        <p:xfrm>
          <a:off x="152400" y="533400"/>
          <a:ext cx="8915400" cy="5433680"/>
        </p:xfrm>
        <a:graphic>
          <a:graphicData uri="http://schemas.openxmlformats.org/drawingml/2006/table">
            <a:tbl>
              <a:tblPr bandRow="1"/>
              <a:tblGrid>
                <a:gridCol w="304800"/>
                <a:gridCol w="2203879"/>
                <a:gridCol w="767921"/>
                <a:gridCol w="1066800"/>
                <a:gridCol w="762000"/>
                <a:gridCol w="762000"/>
                <a:gridCol w="762000"/>
                <a:gridCol w="764753"/>
                <a:gridCol w="78953"/>
                <a:gridCol w="680294"/>
                <a:gridCol w="762000"/>
              </a:tblGrid>
              <a:tr h="13090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№ </a:t>
                      </a:r>
                      <a:endParaRPr lang="ru-RU" sz="110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п/п</a:t>
                      </a:r>
                      <a:endParaRPr lang="ru-RU" sz="110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Планируемые результаты реализации программы </a:t>
                      </a:r>
                      <a:endParaRPr lang="ru-RU" sz="110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Единица измерения</a:t>
                      </a:r>
                      <a:endParaRPr lang="ru-RU" sz="110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Базовое значение на начало реализации подпрограммы</a:t>
                      </a:r>
                      <a:endParaRPr lang="ru-RU" sz="110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24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Факт 2020 </a:t>
                      </a: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10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2021 год</a:t>
                      </a:r>
                      <a:endParaRPr lang="ru-RU" sz="110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2022 год</a:t>
                      </a:r>
                      <a:endParaRPr lang="ru-RU" sz="110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2023 год</a:t>
                      </a:r>
                      <a:endParaRPr lang="ru-RU" sz="110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2024 год</a:t>
                      </a:r>
                      <a:endParaRPr lang="ru-RU" sz="110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553" marR="53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2025 год</a:t>
                      </a:r>
                      <a:endParaRPr lang="ru-RU" sz="110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</a:tr>
              <a:tr h="141319"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Подпрограмма 1 «</a:t>
                      </a: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Обеспечение устойчивого сокращения непригодного для проживания жилищного фонда</a:t>
                      </a:r>
                      <a:r>
                        <a:rPr lang="ru-RU" sz="11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BD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16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Общая площадь аварийного фонда, подлежащая расселению до 01.09.2025, в том числе: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тыс. кв. м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0,168</a:t>
                      </a: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553" marR="53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</a:tr>
              <a:tr h="9163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1.1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Количество квадратных метров расселенного аварийного жилищного фонда за счет внебюджетных источников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тыс. кв. м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553" marR="53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</a:tr>
              <a:tr h="9317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1.2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Количество квадратных метров расселенного аварийного жилищного фонда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тыс. кв. м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0,0216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553" marR="53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</a:tr>
              <a:tr h="6713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1.3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Количество граждан, расселенных из аварийного жилищного фонда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человек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553" marR="53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</a:tr>
              <a:tr h="299497"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Подпрограмма 2 «Обеспечение мероприятий по переселению граждан из аварийного жилищного фонда в Московской области»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BD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36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Количество переселённых жителей из аварийного жилищного фонда 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человек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</a:tr>
              <a:tr h="5236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Количество граждан, переселенных из аварийного жилищного фонда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человек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53" marR="53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115</a:t>
            </a:fld>
            <a:endParaRPr 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722438" y="211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755775" y="252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8418072"/>
              </p:ext>
            </p:extLst>
          </p:nvPr>
        </p:nvGraphicFramePr>
        <p:xfrm>
          <a:off x="304801" y="369332"/>
          <a:ext cx="8534399" cy="133191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020962"/>
                <a:gridCol w="1779368"/>
                <a:gridCol w="1779368"/>
                <a:gridCol w="1091488"/>
                <a:gridCol w="1863213"/>
              </a:tblGrid>
              <a:tr h="310308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финансового органа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06" marR="19106" marT="9553" marB="9553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График работы финансового органа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06" marR="19106" marT="9553" marB="9553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 руководителя </a:t>
                      </a:r>
                    </a:p>
                  </a:txBody>
                  <a:tcPr marL="19106" marR="19106" marT="9553" marB="9553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Контактный 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 </a:t>
                      </a:r>
                    </a:p>
                  </a:txBody>
                  <a:tcPr marL="19106" marR="19106" marT="9553" marB="9553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личного приема 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06" marR="19106" marT="9553" marB="9553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775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Комитет по финансам и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налоговой политике Администрации городского округа Серпухов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06" marR="19106" marT="9553" marB="95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Понедельник- четверг 9:00-18:00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Пятница 9:00- 16:45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Перерыв 13:00-13:45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06" marR="19106" marT="9553" marB="9553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Киселев Олег Валерьевич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главы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администрации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06" marR="19106" marT="9553" marB="95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39-61-80 </a:t>
                      </a:r>
                    </a:p>
                  </a:txBody>
                  <a:tcPr marL="19106" marR="19106" marT="9553" marB="95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4-й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вторник месяца </a:t>
                      </a:r>
                    </a:p>
                    <a:p>
                      <a:pPr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15.00 до 18.00 </a:t>
                      </a:r>
                    </a:p>
                    <a:p>
                      <a:pPr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 предварительной записи) </a:t>
                      </a:r>
                    </a:p>
                    <a:p>
                      <a:pPr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Кабинет № 311 </a:t>
                      </a:r>
                    </a:p>
                  </a:txBody>
                  <a:tcPr marL="19106" marR="19106" marT="9553" marB="9553" anchor="ctr"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Контактная информация для граждан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0" y="1783140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администрации городского округа Серпухов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142203, Московская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г. Серпухов, ул. Советская, дом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8 (4967) 35-01-01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Факс: 8 (4967) 79-01-82</a:t>
            </a:r>
          </a:p>
          <a:p>
            <a:pPr algn="ctr"/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info@serpuhov.ru</a:t>
            </a:r>
          </a:p>
        </p:txBody>
      </p:sp>
      <p:pic>
        <p:nvPicPr>
          <p:cNvPr id="1025" name="Picture 1" descr="C:\Users\User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164" y="3352800"/>
            <a:ext cx="6532548" cy="3314700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81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8" y="-152400"/>
            <a:ext cx="8229600" cy="762000"/>
          </a:xfrm>
        </p:spPr>
        <p:txBody>
          <a:bodyPr>
            <a:noAutofit/>
          </a:bodyPr>
          <a:lstStyle/>
          <a:p>
            <a:r>
              <a:rPr lang="ru-RU" sz="1800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Основные показатели социально-экономического развития </a:t>
            </a:r>
            <a:br>
              <a:rPr lang="ru-RU" sz="1800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800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городского округа </a:t>
            </a:r>
            <a:r>
              <a:rPr lang="ru-RU" sz="18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Серпухов </a:t>
            </a:r>
            <a:endParaRPr lang="ru-RU" sz="1800" b="1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7996324"/>
              </p:ext>
            </p:extLst>
          </p:nvPr>
        </p:nvGraphicFramePr>
        <p:xfrm>
          <a:off x="148085" y="609600"/>
          <a:ext cx="8847865" cy="1733168"/>
        </p:xfrm>
        <a:graphic>
          <a:graphicData uri="http://schemas.openxmlformats.org/drawingml/2006/table">
            <a:tbl>
              <a:tblPr/>
              <a:tblGrid>
                <a:gridCol w="1676403"/>
                <a:gridCol w="762000"/>
                <a:gridCol w="503945"/>
                <a:gridCol w="533400"/>
                <a:gridCol w="533400"/>
                <a:gridCol w="990600"/>
                <a:gridCol w="609600"/>
                <a:gridCol w="990600"/>
                <a:gridCol w="609600"/>
                <a:gridCol w="990600"/>
                <a:gridCol w="647717"/>
              </a:tblGrid>
              <a:tr h="3719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Показатели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Единицы измерения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Отчет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Оценка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48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1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(консервативный)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2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(базовый)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1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(консервативный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2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(базовый)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1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(консервативный)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2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(базовый)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384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Демографические показатели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 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9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Численность постоянного населения (на конец года)</a:t>
                      </a:r>
                    </a:p>
                  </a:txBody>
                  <a:tcPr marL="53193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человек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161 802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160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932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160 190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159 812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160 030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159 450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159 925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159 040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159 831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4479653" y="2967335"/>
            <a:ext cx="18473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978868"/>
              </p:ext>
            </p:extLst>
          </p:nvPr>
        </p:nvGraphicFramePr>
        <p:xfrm>
          <a:off x="114318" y="2590800"/>
          <a:ext cx="8915400" cy="4114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050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11162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Основные показатели социально-экономического развития </a:t>
            </a:r>
            <a:b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городского округа </a:t>
            </a: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Серпухов</a:t>
            </a:r>
            <a:endParaRPr lang="ru-RU" sz="1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1574935"/>
              </p:ext>
            </p:extLst>
          </p:nvPr>
        </p:nvGraphicFramePr>
        <p:xfrm>
          <a:off x="151687" y="533400"/>
          <a:ext cx="8991601" cy="2111726"/>
        </p:xfrm>
        <a:graphic>
          <a:graphicData uri="http://schemas.openxmlformats.org/drawingml/2006/table">
            <a:tbl>
              <a:tblPr/>
              <a:tblGrid>
                <a:gridCol w="1828799"/>
                <a:gridCol w="937848"/>
                <a:gridCol w="586152"/>
                <a:gridCol w="609600"/>
                <a:gridCol w="609600"/>
                <a:gridCol w="762000"/>
                <a:gridCol w="731842"/>
                <a:gridCol w="850777"/>
                <a:gridCol w="598339"/>
                <a:gridCol w="938687"/>
                <a:gridCol w="537957"/>
              </a:tblGrid>
              <a:tr h="1202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Показатели</a:t>
                      </a:r>
                    </a:p>
                  </a:txBody>
                  <a:tcPr marL="6013" marR="6013" marT="6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Единицы измерения</a:t>
                      </a:r>
                    </a:p>
                  </a:txBody>
                  <a:tcPr marL="6013" marR="6013" marT="6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Отчет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Оценка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7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1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(консервативный)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2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(базовый)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1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(консервативный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2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(базовый)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1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(консервативный)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2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(базовый)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262">
                <a:tc gridSpan="11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Промышленное производство</a:t>
                      </a:r>
                    </a:p>
                  </a:txBody>
                  <a:tcPr marL="6013" marR="6013" marT="6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13" marR="6013" marT="6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13" marR="6013" marT="6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7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Объем отгруженных товаров собственного производства, выполненных работ и услуг собственными силами по промышленным видам деятельности</a:t>
                      </a:r>
                    </a:p>
                  </a:txBody>
                  <a:tcPr marL="54118" marR="6013" marT="6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млн. рублей в ценах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соответствующих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лет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13" marR="6013" marT="6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67 131,2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13" marR="6013" marT="6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75 173,4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13" marR="6013" marT="6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81 796,5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13" marR="6013" marT="6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85 740,4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13" marR="6013" marT="6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85 993,0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13" marR="6013" marT="6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90 308,8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13" marR="6013" marT="6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90 841,9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13" marR="6013" marT="6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95 582,3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13" marR="6013" marT="6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96 521,8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013" marR="6013" marT="60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9585267"/>
              </p:ext>
            </p:extLst>
          </p:nvPr>
        </p:nvGraphicFramePr>
        <p:xfrm>
          <a:off x="381000" y="2743200"/>
          <a:ext cx="86106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941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Основные показатели социально-экономического развития </a:t>
            </a:r>
            <a:b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городского округа </a:t>
            </a: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Серпухов</a:t>
            </a: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4187752"/>
              </p:ext>
            </p:extLst>
          </p:nvPr>
        </p:nvGraphicFramePr>
        <p:xfrm>
          <a:off x="152400" y="838200"/>
          <a:ext cx="8915399" cy="1697550"/>
        </p:xfrm>
        <a:graphic>
          <a:graphicData uri="http://schemas.openxmlformats.org/drawingml/2006/table">
            <a:tbl>
              <a:tblPr/>
              <a:tblGrid>
                <a:gridCol w="2057400"/>
                <a:gridCol w="788977"/>
                <a:gridCol w="532233"/>
                <a:gridCol w="514687"/>
                <a:gridCol w="694048"/>
                <a:gridCol w="709645"/>
                <a:gridCol w="717443"/>
                <a:gridCol w="719393"/>
                <a:gridCol w="717443"/>
                <a:gridCol w="733040"/>
                <a:gridCol w="731090"/>
              </a:tblGrid>
              <a:tr h="1669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Показатели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Единицы измерения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Отчет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Оценка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20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1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(консервативный)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2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(базовый)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1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(консервативный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2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(базовый)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1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(консервативный)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2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(базовый)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642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Транспорт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7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Протяженность автомобильных дорог общего пользования с твердым типом покрытия местного значения, километр</a:t>
                      </a:r>
                    </a:p>
                  </a:txBody>
                  <a:tcPr marL="52730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километр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346,00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348,90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353,30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357,80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358,30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362,30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363,30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366,80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368,30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3941479"/>
              </p:ext>
            </p:extLst>
          </p:nvPr>
        </p:nvGraphicFramePr>
        <p:xfrm>
          <a:off x="152400" y="2667000"/>
          <a:ext cx="8915400" cy="3862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972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Основные показатели социально-экономического развития </a:t>
            </a:r>
            <a:b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городского округа Серпухов</a:t>
            </a:r>
            <a:endParaRPr lang="ru-RU" sz="1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4410875"/>
              </p:ext>
            </p:extLst>
          </p:nvPr>
        </p:nvGraphicFramePr>
        <p:xfrm>
          <a:off x="152400" y="685800"/>
          <a:ext cx="8915399" cy="1868793"/>
        </p:xfrm>
        <a:graphic>
          <a:graphicData uri="http://schemas.openxmlformats.org/drawingml/2006/table">
            <a:tbl>
              <a:tblPr/>
              <a:tblGrid>
                <a:gridCol w="2015656"/>
                <a:gridCol w="852778"/>
                <a:gridCol w="510177"/>
                <a:gridCol w="514687"/>
                <a:gridCol w="694048"/>
                <a:gridCol w="709645"/>
                <a:gridCol w="717443"/>
                <a:gridCol w="719392"/>
                <a:gridCol w="717443"/>
                <a:gridCol w="733040"/>
                <a:gridCol w="731090"/>
              </a:tblGrid>
              <a:tr h="2076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Показатели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Единицы измерения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Отчет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Оценка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29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1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(консервативный)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2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(базовый)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1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(консервативный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2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(базовый)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1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(консервативный)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2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(базовый)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678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Малое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и среднее предпринимательство, включая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микропредприятия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6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Число малых и средних предприятий, включая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микропредприятия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(на конец года)</a:t>
                      </a:r>
                    </a:p>
                  </a:txBody>
                  <a:tcPr marL="53193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единица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2472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2332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2257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2262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2271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2286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2301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2336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1878226"/>
              </p:ext>
            </p:extLst>
          </p:nvPr>
        </p:nvGraphicFramePr>
        <p:xfrm>
          <a:off x="228600" y="2667000"/>
          <a:ext cx="87630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92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Основные показатели социально-экономического развития </a:t>
            </a:r>
            <a:b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городского округа Серпухов</a:t>
            </a:r>
            <a:endParaRPr lang="ru-RU" sz="1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844148"/>
              </p:ext>
            </p:extLst>
          </p:nvPr>
        </p:nvGraphicFramePr>
        <p:xfrm>
          <a:off x="76200" y="685800"/>
          <a:ext cx="8991599" cy="2042457"/>
        </p:xfrm>
        <a:graphic>
          <a:graphicData uri="http://schemas.openxmlformats.org/drawingml/2006/table">
            <a:tbl>
              <a:tblPr/>
              <a:tblGrid>
                <a:gridCol w="1981200"/>
                <a:gridCol w="889505"/>
                <a:gridCol w="634495"/>
                <a:gridCol w="685800"/>
                <a:gridCol w="685800"/>
                <a:gridCol w="685800"/>
                <a:gridCol w="685800"/>
                <a:gridCol w="685800"/>
                <a:gridCol w="685800"/>
                <a:gridCol w="762000"/>
                <a:gridCol w="609599"/>
              </a:tblGrid>
              <a:tr h="27327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Показатели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Единицы измерения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Отчет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Оценка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98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1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(консервативный)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2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(базовый)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1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(консервативный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2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(базовый)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1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(консервативный)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2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(базовый)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70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Инвестиции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48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Инвестиции в основной капитал за счет всех источников финансирования в ценах соответствующих лет</a:t>
                      </a:r>
                    </a:p>
                  </a:txBody>
                  <a:tcPr marL="149865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млн. рублей</a:t>
                      </a: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7510,91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9051,76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6738,80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7138,21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7202,40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7606,12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7681,44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8104,70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8200,80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51" marR="5551" marT="55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3540508"/>
              </p:ext>
            </p:extLst>
          </p:nvPr>
        </p:nvGraphicFramePr>
        <p:xfrm>
          <a:off x="76200" y="2819400"/>
          <a:ext cx="9001124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10290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335"/>
            <a:ext cx="8229600" cy="715962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Основные показатели социально-экономического развития </a:t>
            </a:r>
            <a:b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городского округа Серпухов</a:t>
            </a:r>
            <a:endParaRPr lang="ru-RU" sz="1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6560063"/>
              </p:ext>
            </p:extLst>
          </p:nvPr>
        </p:nvGraphicFramePr>
        <p:xfrm>
          <a:off x="76200" y="685800"/>
          <a:ext cx="8991600" cy="2113785"/>
        </p:xfrm>
        <a:graphic>
          <a:graphicData uri="http://schemas.openxmlformats.org/drawingml/2006/table">
            <a:tbl>
              <a:tblPr/>
              <a:tblGrid>
                <a:gridCol w="2178590"/>
                <a:gridCol w="692116"/>
                <a:gridCol w="536782"/>
                <a:gridCol w="519086"/>
                <a:gridCol w="699980"/>
                <a:gridCol w="715710"/>
                <a:gridCol w="723575"/>
                <a:gridCol w="725542"/>
                <a:gridCol w="723575"/>
                <a:gridCol w="739305"/>
                <a:gridCol w="737339"/>
              </a:tblGrid>
              <a:tr h="2627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Показатели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Единицы измерения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Отчет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Оценка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16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1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(консервативный)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2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(базовый)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1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(консервативный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2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(базовый)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1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(консервативный)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2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(базовый)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09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Строительство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и жилищно-коммунальное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хозяйство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1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Ввод в действие жилых домов, построенных за счёт всех источников финансирования</a:t>
                      </a:r>
                    </a:p>
                  </a:txBody>
                  <a:tcPr marL="52730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тыс. кв. м общей площади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93,33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108,82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101,30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107,00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126,67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105,00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105,50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105,00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105,50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1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Уровень обеспеченности населения жильем (на конец года)</a:t>
                      </a:r>
                    </a:p>
                  </a:txBody>
                  <a:tcPr marL="52730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кв. м на человека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30,18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30,99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31,98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32,85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32,94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33,71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33,75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34,58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34,57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3556474"/>
              </p:ext>
            </p:extLst>
          </p:nvPr>
        </p:nvGraphicFramePr>
        <p:xfrm>
          <a:off x="228600" y="2895600"/>
          <a:ext cx="8534400" cy="369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6482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2789"/>
            <a:ext cx="8229600" cy="403789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Основные показатели социально-экономического развития 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городского 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округа Серпухов</a:t>
            </a:r>
            <a:endParaRPr lang="ru-RU" sz="16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5955910"/>
              </p:ext>
            </p:extLst>
          </p:nvPr>
        </p:nvGraphicFramePr>
        <p:xfrm>
          <a:off x="152400" y="304800"/>
          <a:ext cx="8839199" cy="3734377"/>
        </p:xfrm>
        <a:graphic>
          <a:graphicData uri="http://schemas.openxmlformats.org/drawingml/2006/table">
            <a:tbl>
              <a:tblPr/>
              <a:tblGrid>
                <a:gridCol w="2057400"/>
                <a:gridCol w="764648"/>
                <a:gridCol w="527685"/>
                <a:gridCol w="510287"/>
                <a:gridCol w="688116"/>
                <a:gridCol w="703579"/>
                <a:gridCol w="711312"/>
                <a:gridCol w="713244"/>
                <a:gridCol w="711312"/>
                <a:gridCol w="726774"/>
                <a:gridCol w="724842"/>
              </a:tblGrid>
              <a:tr h="1700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Показатели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Единицы измерения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Отчет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Оценка</a:t>
                      </a: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59" marR="5859" marT="58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32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1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(консервативный)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2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(базовый)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1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(консервативный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2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(базовый)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1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(консервативный)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2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(базовый)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826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Труд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и заработная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плата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230">
                <a:tc>
                  <a:txBody>
                    <a:bodyPr/>
                    <a:lstStyle/>
                    <a:p>
                      <a:pPr algn="l" fontAlgn="ctr">
                        <a:tabLst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Количество созданных рабочих мест</a:t>
                      </a:r>
                    </a:p>
                  </a:txBody>
                  <a:tcPr marL="50426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единица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1 560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1 203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1 460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1 460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1 480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1 460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1 480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1 460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1 480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6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Численность официально зарегистрированных безработных, на конец года</a:t>
                      </a:r>
                    </a:p>
                  </a:txBody>
                  <a:tcPr marL="50426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человек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3 505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1 517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1 486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1 389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1 365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1 207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1 292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0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Среднесписочная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ч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исленность работников(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без внешних совместителей) по полному кругу организаций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426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человек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46 597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45 433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45 290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45 237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45 281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45 450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45 543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45 601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45 746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2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Фонд начисленной заработной платы всех работников</a:t>
                      </a:r>
                    </a:p>
                  </a:txBody>
                  <a:tcPr marL="50426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млн. рублей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24 333,3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25 318,8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27 481,5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29 265,8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29 994,9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31 456,2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32 693,3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33 645,2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35 103,5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6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Среднемесячная номинальная начисленная заработная плата работников (по полному кругу организаций)</a:t>
                      </a:r>
                    </a:p>
                  </a:txBody>
                  <a:tcPr marL="50426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рубль</a:t>
                      </a: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43 517,3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46 439,8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50 565,8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53 912,0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55 201,4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57 675,5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59 821,3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61 484,8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63 946,4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Индекс потребительских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цен за период с начала года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426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Процент к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соотв.периоду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1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пред.года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5444713"/>
              </p:ext>
            </p:extLst>
          </p:nvPr>
        </p:nvGraphicFramePr>
        <p:xfrm>
          <a:off x="228600" y="4038600"/>
          <a:ext cx="87630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9471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334962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Основные показатели социально-экономического развития  городского округа Серпухов</a:t>
            </a:r>
            <a:endParaRPr lang="ru-RU" sz="16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0812292"/>
              </p:ext>
            </p:extLst>
          </p:nvPr>
        </p:nvGraphicFramePr>
        <p:xfrm>
          <a:off x="152400" y="304800"/>
          <a:ext cx="8839197" cy="2393267"/>
        </p:xfrm>
        <a:graphic>
          <a:graphicData uri="http://schemas.openxmlformats.org/drawingml/2006/table">
            <a:tbl>
              <a:tblPr/>
              <a:tblGrid>
                <a:gridCol w="1981200"/>
                <a:gridCol w="840849"/>
                <a:gridCol w="527685"/>
                <a:gridCol w="510289"/>
                <a:gridCol w="688115"/>
                <a:gridCol w="703579"/>
                <a:gridCol w="711310"/>
                <a:gridCol w="713244"/>
                <a:gridCol w="711310"/>
                <a:gridCol w="726774"/>
                <a:gridCol w="724842"/>
              </a:tblGrid>
              <a:tr h="24865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Показатели</a:t>
                      </a:r>
                    </a:p>
                  </a:txBody>
                  <a:tcPr marL="5395" marR="5395" marT="5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Единицы измерения</a:t>
                      </a:r>
                    </a:p>
                  </a:txBody>
                  <a:tcPr marL="5395" marR="5395" marT="5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Отчет</a:t>
                      </a:r>
                    </a:p>
                  </a:txBody>
                  <a:tcPr marL="5395" marR="5395" marT="5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Оценка</a:t>
                      </a:r>
                    </a:p>
                  </a:txBody>
                  <a:tcPr marL="5395" marR="5395" marT="5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395" marR="5395" marT="5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395" marR="5395" marT="5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395" marR="5395" marT="5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57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1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(консервативный)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2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(базовый)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1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(консервативный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2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(базовый)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1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(консервативный)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 вариант 2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(базовый)</a:t>
                      </a:r>
                    </a:p>
                  </a:txBody>
                  <a:tcPr marL="5910" marR="5910" marT="59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592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Торговля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и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услуги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395" marR="5395" marT="5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395" marR="5395" marT="5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395" marR="5395" marT="5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395" marR="5395" marT="5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395" marR="5395" marT="5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395" marR="5395" marT="5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395" marR="5395" marT="5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395" marR="5395" marT="5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395" marR="5395" marT="5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395" marR="5395" marT="5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9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Обеспеченность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населения площадью торговых объектов</a:t>
                      </a:r>
                    </a:p>
                  </a:txBody>
                  <a:tcPr marL="48552" marR="5395" marT="5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кв.метров на 1000 чел.</a:t>
                      </a:r>
                    </a:p>
                  </a:txBody>
                  <a:tcPr marL="5395" marR="5395" marT="5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1 397,7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1 422,2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1 458,0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1 465,0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1 470,2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1 471,5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1 480,8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1 479,5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1 492,4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9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Площадь торговых объектов предприятий розничной торговли (на конец года)</a:t>
                      </a:r>
                    </a:p>
                  </a:txBody>
                  <a:tcPr marL="48552" marR="5395" marT="5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тыс. кв. м</a:t>
                      </a:r>
                    </a:p>
                  </a:txBody>
                  <a:tcPr marL="5395" marR="5395" marT="5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235,4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235,6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980">
                <a:tc>
                  <a:txBody>
                    <a:bodyPr/>
                    <a:lstStyle/>
                    <a:p>
                      <a:pPr marL="0" indent="0"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Оборот розничной торговли в ценах соответствующих лет</a:t>
                      </a:r>
                    </a:p>
                  </a:txBody>
                  <a:tcPr marL="145657" marR="5395" marT="5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млн. рублей</a:t>
                      </a:r>
                    </a:p>
                  </a:txBody>
                  <a:tcPr marL="5395" marR="5395" marT="5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21 241,7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24 481,8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27 661,4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31 099,2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31 266,5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35 030,2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35 442,1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39 456,7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40 250,9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1307389"/>
              </p:ext>
            </p:extLst>
          </p:nvPr>
        </p:nvGraphicFramePr>
        <p:xfrm>
          <a:off x="228600" y="2895600"/>
          <a:ext cx="8915400" cy="3721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4505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81600" y="228600"/>
            <a:ext cx="3657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/>
            <a:endParaRPr lang="ru-RU" altLang="ru-RU" sz="8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66800" y="472717"/>
            <a:ext cx="7772400" cy="42639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Уважаемые </a:t>
            </a:r>
            <a:r>
              <a:rPr lang="ru-RU" sz="2000" b="1" dirty="0"/>
              <a:t>жители городского округа Серпухов!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2133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3" name="Содержимое 12" descr="C:\Users\User\Desktop\37d805a655db71ff4101deb3484ad0d5.jpg"/>
          <p:cNvPicPr>
            <a:picLocks noGrp="1"/>
          </p:cNvPicPr>
          <p:nvPr>
            <p:ph idx="4294967295"/>
          </p:nvPr>
        </p:nvPicPr>
        <p:blipFill rotWithShape="1">
          <a:blip r:embed="rId2" cstate="print"/>
          <a:srcRect r="52525"/>
          <a:stretch/>
        </p:blipFill>
        <p:spPr bwMode="auto">
          <a:xfrm>
            <a:off x="0" y="152400"/>
            <a:ext cx="1066800" cy="1143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52400" y="1143000"/>
            <a:ext cx="89154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/>
          </a:p>
          <a:p>
            <a:pPr algn="just"/>
            <a:r>
              <a:rPr lang="ru-RU" sz="2000" dirty="0" smtClean="0"/>
              <a:t>    Перед Вами «Бюджет для граждан» - информационный ресурс, содержащий основные положения решения Совета депутатов городского округа Серпухов «О бюджете городского округа Серпухов на 2022 год и на плановый период 2023 и 2024 годов» в доступной для широкого круга заинтересованных пользователей форме. </a:t>
            </a:r>
          </a:p>
          <a:p>
            <a:pPr algn="just"/>
            <a:r>
              <a:rPr lang="ru-RU" sz="2000" dirty="0" smtClean="0"/>
              <a:t>    Представленная информация предназначена для широкого круга пользователей и будет интересна и полезна для всех, так как бюджет затрагивает интересы каждого жителя городского округа Серпухов. </a:t>
            </a:r>
          </a:p>
          <a:p>
            <a:pPr algn="just"/>
            <a:r>
              <a:rPr lang="ru-RU" sz="2000" dirty="0" smtClean="0"/>
              <a:t>    Граждане –  как налогоплательщики и как потребители общественных благ – должны быть уверены в том, что передаваемые ими в распоряжение государства средства используются эффективно; приносят конкретные результаты как для общества в целом, так и для каждой семьи, для каждого человека.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Основные показатели социально-экономического развития  городского округа Серпухов</a:t>
            </a:r>
            <a:endParaRPr lang="ru-RU" sz="16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6068587"/>
              </p:ext>
            </p:extLst>
          </p:nvPr>
        </p:nvGraphicFramePr>
        <p:xfrm>
          <a:off x="144264" y="838200"/>
          <a:ext cx="8991598" cy="4752402"/>
        </p:xfrm>
        <a:graphic>
          <a:graphicData uri="http://schemas.openxmlformats.org/drawingml/2006/table">
            <a:tbl>
              <a:tblPr/>
              <a:tblGrid>
                <a:gridCol w="3124200"/>
                <a:gridCol w="685800"/>
                <a:gridCol w="457200"/>
                <a:gridCol w="533400"/>
                <a:gridCol w="533400"/>
                <a:gridCol w="609600"/>
                <a:gridCol w="685800"/>
                <a:gridCol w="609600"/>
                <a:gridCol w="533400"/>
                <a:gridCol w="685800"/>
                <a:gridCol w="533398"/>
              </a:tblGrid>
              <a:tr h="13368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Показатели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Единицы измерения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Отчет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Оценка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0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Прогноз вариант 1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консерва-тивный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Прогноз вариант 2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(базовый)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Прогноз вариант 1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консерва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  <a:p>
                      <a:pPr algn="ctr" fontAlgn="ctr"/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тивный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Прогноз вариант 2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(базовый)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Прогноз вариант 1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консерва-тивный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Прогноз вариант 2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(базовый)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763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Образование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84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дошкольных образовательных муниципальных организаций, реализующих образовательные программы дошкольного образования</a:t>
                      </a:r>
                    </a:p>
                  </a:txBody>
                  <a:tcPr marL="90410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6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Число мест в дошкольных муниципальных образовательных организациях</a:t>
                      </a:r>
                    </a:p>
                  </a:txBody>
                  <a:tcPr marL="90410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8 237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8 237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3 656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3 656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3 656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3 906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3 906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3 906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3 906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6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общеобразовательных муниципальных организаций</a:t>
                      </a:r>
                    </a:p>
                  </a:txBody>
                  <a:tcPr marL="90410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62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обучающихся в государственных (муниципальных) общеобразовательных организациях, занимающихся в одну смену, в общей численности обучающихся в государственных (муниципальных) общеобразовательных организациях</a:t>
                      </a:r>
                    </a:p>
                  </a:txBody>
                  <a:tcPr marL="90410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</a:t>
                      </a: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3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Число мест в муниципальных общеобразовательных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организациях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410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15 833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15 833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21 239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21 239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21 239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21 239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21 239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21 239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21 239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62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Численность обучающихся в государственных(муниципальных)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общеобразовательных организациях, занимающихся в одну смену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410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тыс.чел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349" marR="3349" marT="33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1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585393"/>
              </p:ext>
            </p:extLst>
          </p:nvPr>
        </p:nvGraphicFramePr>
        <p:xfrm>
          <a:off x="152400" y="762000"/>
          <a:ext cx="88392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44523235"/>
              </p:ext>
            </p:extLst>
          </p:nvPr>
        </p:nvGraphicFramePr>
        <p:xfrm>
          <a:off x="152400" y="76200"/>
          <a:ext cx="89154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35063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ru-RU" sz="1400" dirty="0" smtClean="0"/>
              <a:t> </a:t>
            </a:r>
            <a:r>
              <a:rPr lang="ru-RU" sz="1600" b="1" dirty="0" smtClean="0"/>
              <a:t>Объем налоговых и неналоговых доходов, а также межбюджетных трансфертов, поступающих в бюджет городского округа Серпухов , тыс.руб.</a:t>
            </a:r>
            <a:endParaRPr lang="ru-RU" sz="1600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6029520"/>
              </p:ext>
            </p:extLst>
          </p:nvPr>
        </p:nvGraphicFramePr>
        <p:xfrm>
          <a:off x="152400" y="609600"/>
          <a:ext cx="8839201" cy="5733138"/>
        </p:xfrm>
        <a:graphic>
          <a:graphicData uri="http://schemas.openxmlformats.org/drawingml/2006/table">
            <a:tbl>
              <a:tblPr/>
              <a:tblGrid>
                <a:gridCol w="4114801"/>
                <a:gridCol w="914400"/>
                <a:gridCol w="914400"/>
                <a:gridCol w="990600"/>
                <a:gridCol w="914400"/>
                <a:gridCol w="990600"/>
              </a:tblGrid>
              <a:tr h="6858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Наименование доходов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2020 год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2021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13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НАЛОГОВЫЕ И НЕНАЛОГОВЫЕ ДОХОДЫ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3 395 127,6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effectLst/>
                          <a:latin typeface="+mj-lt"/>
                        </a:rPr>
                        <a:t>3 559 156,2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effectLst/>
                          <a:latin typeface="+mj-lt"/>
                        </a:rPr>
                        <a:t>3 815 311,0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effectLst/>
                          <a:latin typeface="+mj-lt"/>
                        </a:rPr>
                        <a:t>3 418 861,5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effectLst/>
                          <a:latin typeface="+mj-lt"/>
                        </a:rPr>
                        <a:t>3 397 318,7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НАЛОГИ НА ПРИБЫЛЬ, ДОХОДЫ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2 086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405,5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effectLst/>
                          <a:latin typeface="+mj-lt"/>
                        </a:rPr>
                        <a:t>2 192 139,4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effectLst/>
                          <a:latin typeface="+mj-lt"/>
                        </a:rPr>
                        <a:t>2 452 101,0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effectLst/>
                          <a:latin typeface="+mj-lt"/>
                        </a:rPr>
                        <a:t>2 084 491,0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effectLst/>
                          <a:latin typeface="+mj-lt"/>
                        </a:rPr>
                        <a:t>1 958 561,0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Налог на доходы физических лиц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2 086 405,5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+mj-lt"/>
                        </a:rPr>
                        <a:t>2 192 139,4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+mj-lt"/>
                        </a:rPr>
                        <a:t>2 452 101,0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+mj-lt"/>
                        </a:rPr>
                        <a:t>2 084 491,0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+mj-lt"/>
                        </a:rPr>
                        <a:t>1 958 561,0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22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НАЛОГИ НА ТОВАРЫ (РАБОТЫ, УСЛУГИ), РЕАЛИЗУЕМЫЕ НА ТЕРРИТОРИИ РОССИЙСКОЙ ФЕДЕРАЦИИ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65 266,9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effectLst/>
                          <a:latin typeface="+mj-lt"/>
                        </a:rPr>
                        <a:t>75 610,0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effectLst/>
                          <a:latin typeface="+mj-lt"/>
                        </a:rPr>
                        <a:t>72 569,0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effectLst/>
                          <a:latin typeface="+mj-lt"/>
                        </a:rPr>
                        <a:t>70 890,0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effectLst/>
                          <a:latin typeface="+mj-lt"/>
                        </a:rPr>
                        <a:t>75 003,0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190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Доходы от уплаты акцизов на дизельное </a:t>
                      </a:r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топливо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30 103,6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+mj-lt"/>
                        </a:rPr>
                        <a:t>34 717,0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+mj-lt"/>
                        </a:rPr>
                        <a:t>32 810,0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+mj-lt"/>
                        </a:rPr>
                        <a:t>31 716,0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+mj-lt"/>
                        </a:rPr>
                        <a:t>33 023,0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190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Доходы от уплаты акцизов на моторные масла для дизельных и (или) карбюраторных (</a:t>
                      </a:r>
                      <a:r>
                        <a:rPr lang="ru-RU" sz="1200" b="0" i="0" u="none" strike="noStrike" dirty="0" err="1">
                          <a:effectLst/>
                          <a:latin typeface="+mn-lt"/>
                        </a:rPr>
                        <a:t>инжекторных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) </a:t>
                      </a:r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двигателей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+mj-lt"/>
                        </a:rPr>
                        <a:t>198,0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+mj-lt"/>
                        </a:rPr>
                        <a:t>182,0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+mj-lt"/>
                        </a:rPr>
                        <a:t>178,0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191,0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190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Доходы от уплаты акцизов на автомобильный бензин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40 497,8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+mj-lt"/>
                        </a:rPr>
                        <a:t>45 669,0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+mj-lt"/>
                        </a:rPr>
                        <a:t>43 691,0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+mj-lt"/>
                        </a:rPr>
                        <a:t>42 926,0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+mj-lt"/>
                        </a:rPr>
                        <a:t>46 027,0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190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Доходы от уплаты акцизов на прямогонный бензин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-5 549,8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+mj-lt"/>
                        </a:rPr>
                        <a:t>-4 974,0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+mj-lt"/>
                        </a:rPr>
                        <a:t>-4 114,0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+mj-lt"/>
                        </a:rPr>
                        <a:t>-3 930,0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+mj-lt"/>
                        </a:rPr>
                        <a:t>-4 238,0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933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НАЛОГИ НА СОВОКУПНЫЙ ДОХОД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394 226,0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effectLst/>
                          <a:latin typeface="+mj-lt"/>
                        </a:rPr>
                        <a:t>468 663,9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effectLst/>
                          <a:latin typeface="+mj-lt"/>
                        </a:rPr>
                        <a:t>525 572,0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effectLst/>
                          <a:latin typeface="+mj-lt"/>
                        </a:rPr>
                        <a:t>603 064,0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effectLst/>
                          <a:latin typeface="+mj-lt"/>
                        </a:rPr>
                        <a:t>707 052,0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22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295 586,0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+mj-lt"/>
                        </a:rPr>
                        <a:t>379 798,9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+mj-lt"/>
                        </a:rPr>
                        <a:t>447 676,0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+mj-lt"/>
                        </a:rPr>
                        <a:t>519 614,0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+mj-lt"/>
                        </a:rPr>
                        <a:t>617 253,0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Единый налог на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вмененный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доход для отдельных видов деятельности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69 653,1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+mj-lt"/>
                        </a:rPr>
                        <a:t>18 604,0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+mj-lt"/>
                        </a:rPr>
                        <a:t>77 896,0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+mj-lt"/>
                        </a:rPr>
                        <a:t>83 450,0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+mj-lt"/>
                        </a:rPr>
                        <a:t>89 799,0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Единый сельскохозяйственный налог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+mj-lt"/>
                        </a:rPr>
                        <a:t>300,0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22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Налог,взимаемый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в связи с применением патентной системы налогообложения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28 754,8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+mj-lt"/>
                        </a:rPr>
                        <a:t>69 961,0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НАЛОГИ НА ИМУЩЕСТВО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429 779,0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effectLst/>
                          <a:latin typeface="+mj-lt"/>
                        </a:rPr>
                        <a:t>394 337,0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effectLst/>
                          <a:latin typeface="+mj-lt"/>
                        </a:rPr>
                        <a:t>408 242,0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effectLst/>
                          <a:latin typeface="+mj-lt"/>
                        </a:rPr>
                        <a:t>416 240,0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effectLst/>
                          <a:latin typeface="+mj-lt"/>
                        </a:rPr>
                        <a:t>424 647,0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78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Налог на имущество физических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лиц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134 266,3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+mj-lt"/>
                        </a:rPr>
                        <a:t>143 672,0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+mj-lt"/>
                        </a:rPr>
                        <a:t>156 842,0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+mj-lt"/>
                        </a:rPr>
                        <a:t>164 840,0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+mj-lt"/>
                        </a:rPr>
                        <a:t>173 247,0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Земельный налог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295 512,7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240 665,0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+mj-lt"/>
                        </a:rPr>
                        <a:t>251 400,0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+mj-lt"/>
                        </a:rPr>
                        <a:t>251 400,0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+mj-lt"/>
                        </a:rPr>
                        <a:t>251 400,0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ГОСУДАРСТВЕННАЯ ПОШЛИНА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26 824,7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effectLst/>
                          <a:latin typeface="+mn-lt"/>
                        </a:rPr>
                        <a:t>29 188,0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effectLst/>
                          <a:latin typeface="+mj-lt"/>
                        </a:rPr>
                        <a:t>30 304,0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effectLst/>
                          <a:latin typeface="+mj-lt"/>
                        </a:rPr>
                        <a:t>31 516,0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effectLst/>
                          <a:latin typeface="+mj-lt"/>
                        </a:rPr>
                        <a:t>32 777,0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Итого налоговых доходов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002 502,1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3 159 938,3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3 488 788,0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3 206 201,0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3 198 040,0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ru-RU" sz="1400" dirty="0" smtClean="0"/>
              <a:t> </a:t>
            </a:r>
            <a:r>
              <a:rPr lang="ru-RU" sz="1600" b="1" dirty="0" smtClean="0"/>
              <a:t>Объем налоговых и неналоговых доходов, а также межбюджетных трансфертов, поступающих в бюджет городского округа Серпухов , тыс.руб.</a:t>
            </a:r>
            <a:endParaRPr lang="ru-RU" sz="1600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3707643"/>
              </p:ext>
            </p:extLst>
          </p:nvPr>
        </p:nvGraphicFramePr>
        <p:xfrm>
          <a:off x="14056" y="533400"/>
          <a:ext cx="8961121" cy="5953556"/>
        </p:xfrm>
        <a:graphic>
          <a:graphicData uri="http://schemas.openxmlformats.org/drawingml/2006/table">
            <a:tbl>
              <a:tblPr/>
              <a:tblGrid>
                <a:gridCol w="4276898"/>
                <a:gridCol w="950422"/>
                <a:gridCol w="950422"/>
                <a:gridCol w="882535"/>
                <a:gridCol w="950422"/>
                <a:gridCol w="950422"/>
              </a:tblGrid>
              <a:tr h="9144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Наименование доходов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2020 год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2021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Прогноз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488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effectLst/>
                          <a:latin typeface="+mj-lt"/>
                        </a:rPr>
                        <a:t>204 880,5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effectLst/>
                          <a:latin typeface="+mj-lt"/>
                        </a:rPr>
                        <a:t>195 724,3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effectLst/>
                          <a:latin typeface="+mj-lt"/>
                        </a:rPr>
                        <a:t>182 904,8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effectLst/>
                          <a:latin typeface="+mj-lt"/>
                        </a:rPr>
                        <a:t>170 911,3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effectLst/>
                          <a:latin typeface="+mj-lt"/>
                        </a:rPr>
                        <a:t>171 543,3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747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ПЛАТЕЖИ ПРИ ПОЛЬЗОВАНИИ ПРИРОДНЫМИ РЕСУРСАМИ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effectLst/>
                          <a:latin typeface="+mj-lt"/>
                        </a:rPr>
                        <a:t>24 466,6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effectLst/>
                          <a:latin typeface="+mj-lt"/>
                        </a:rPr>
                        <a:t>19 978,0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effectLst/>
                          <a:latin typeface="+mj-lt"/>
                        </a:rPr>
                        <a:t>20 203,0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effectLst/>
                          <a:latin typeface="+mj-lt"/>
                        </a:rPr>
                        <a:t>20 251,0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effectLst/>
                          <a:latin typeface="+mj-lt"/>
                        </a:rPr>
                        <a:t>20 303,0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85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ДОХОДЫ ОТ ОКАЗАНИЯ ПЛАТНЫХ УСЛУГ (РАБОТ) И КОМПЕНСАЦИИ ЗАТРАТ ГОСУДАРСТВА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effectLst/>
                          <a:latin typeface="+mj-lt"/>
                        </a:rPr>
                        <a:t>95 617,7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effectLst/>
                          <a:latin typeface="+mj-lt"/>
                        </a:rPr>
                        <a:t>55 159,3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effectLst/>
                          <a:latin typeface="+mj-lt"/>
                        </a:rPr>
                        <a:t>1 495,9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effectLst/>
                          <a:latin typeface="+mj-lt"/>
                        </a:rPr>
                        <a:t>1 497,2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effectLst/>
                          <a:latin typeface="+mj-lt"/>
                        </a:rPr>
                        <a:t>1 498,4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26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effectLst/>
                          <a:latin typeface="+mj-lt"/>
                        </a:rPr>
                        <a:t>41 055,8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effectLst/>
                          <a:latin typeface="+mj-lt"/>
                        </a:rPr>
                        <a:t>114 956,3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effectLst/>
                          <a:latin typeface="+mj-lt"/>
                        </a:rPr>
                        <a:t>115 901,3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effectLst/>
                          <a:latin typeface="+mj-lt"/>
                        </a:rPr>
                        <a:t>14 051,0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effectLst/>
                          <a:latin typeface="+mj-lt"/>
                        </a:rPr>
                        <a:t>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747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ШТРАФЫ,САНКЦИИ,ВОЗМЕЩЕНИЕ УЩЕРБА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effectLst/>
                          <a:latin typeface="+mj-lt"/>
                        </a:rPr>
                        <a:t>18 637,0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effectLst/>
                          <a:latin typeface="+mj-lt"/>
                        </a:rPr>
                        <a:t>14 300,0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effectLst/>
                          <a:latin typeface="+mj-lt"/>
                        </a:rPr>
                        <a:t>6 018,0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effectLst/>
                          <a:latin typeface="+mj-lt"/>
                        </a:rPr>
                        <a:t>5 950,0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effectLst/>
                          <a:latin typeface="+mj-lt"/>
                        </a:rPr>
                        <a:t>5 934,0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747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ПРОЧИЕ НЕНАЛОГОВЫЕ ДОХОДЫ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effectLst/>
                          <a:latin typeface="+mj-lt"/>
                        </a:rPr>
                        <a:t>7 942,1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effectLst/>
                          <a:latin typeface="+mj-lt"/>
                        </a:rPr>
                        <a:t>9 100,0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747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Итого неналоговых доходов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392 599,7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409 217,9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326 523,0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212 660,5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199 278,7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2747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БЕЗВОЗМЕЗДНЫЕ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ПОСТУПЛЕНИЯ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5 060 299,9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5 545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145,3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effectLst/>
                          <a:latin typeface="+mj-lt"/>
                        </a:rPr>
                        <a:t>4 878 118,6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effectLst/>
                          <a:latin typeface="+mj-lt"/>
                        </a:rPr>
                        <a:t>5 285 779,1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effectLst/>
                          <a:latin typeface="+mj-lt"/>
                        </a:rPr>
                        <a:t>5 253 978,6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85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БЕЗВОЗДМЕЗДНЫЕ ПОСТУПЛЕНИЯ ОТ ДРУГИХ БЮДЖЕТОВ БЮДЖЕТНОЙ СИСТЕМЫ РОССИЙСКОЙ ФЕДЕРАЦИИ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+mj-lt"/>
                        </a:rPr>
                        <a:t>5 120 726,8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+mj-lt"/>
                        </a:rPr>
                        <a:t>5 571 497,1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+mj-lt"/>
                        </a:rPr>
                        <a:t>4 878 118,6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+mj-lt"/>
                        </a:rPr>
                        <a:t>5 285 779,1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+mj-lt"/>
                        </a:rPr>
                        <a:t>5 253 978,6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747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Дотации бюджетам бюджетной системы Российской Федерации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+mj-lt"/>
                        </a:rPr>
                        <a:t>4 302,0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+mj-lt"/>
                        </a:rPr>
                        <a:t>57 069,0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+mj-lt"/>
                        </a:rPr>
                        <a:t>976,0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+mj-lt"/>
                        </a:rPr>
                        <a:t>1 360,0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+mj-lt"/>
                        </a:rPr>
                        <a:t>1 719,0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747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Дотации на выравнивание бюджетной обеспеченности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+mj-lt"/>
                        </a:rPr>
                        <a:t>4 302,0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+mj-lt"/>
                        </a:rPr>
                        <a:t>2 069,0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+mj-lt"/>
                        </a:rPr>
                        <a:t>976,0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+mj-lt"/>
                        </a:rPr>
                        <a:t>1 360,0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+mj-lt"/>
                        </a:rPr>
                        <a:t>1 719,0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8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Субсидии бюджетам бюджетной системы Российской Федерации (межбюджетные субсидии)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+mj-lt"/>
                        </a:rPr>
                        <a:t>2 603 282,8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+mj-lt"/>
                        </a:rPr>
                        <a:t>2 882 885,3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+mj-lt"/>
                        </a:rPr>
                        <a:t>2 448 476,2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+mj-lt"/>
                        </a:rPr>
                        <a:t>2 922 671,7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+mj-lt"/>
                        </a:rPr>
                        <a:t>2 908 898,2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747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Субвенции бюджетам бюджетной системы Российской Федерации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+mj-lt"/>
                        </a:rPr>
                        <a:t>2 457 547,5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+mj-lt"/>
                        </a:rPr>
                        <a:t>2 428 997,0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+mj-lt"/>
                        </a:rPr>
                        <a:t>2 371 916,4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+mj-lt"/>
                        </a:rPr>
                        <a:t>2 361 247,4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+mj-lt"/>
                        </a:rPr>
                        <a:t>2 343 361,4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747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Иные межбюджетные трансферты</a:t>
                      </a: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55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+mj-lt"/>
                        </a:rPr>
                        <a:t> 594,5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747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Прочие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межбюджетные трансферты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1 594,5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+mj-lt"/>
                        </a:rPr>
                        <a:t>202 545,8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+mj-lt"/>
                        </a:rPr>
                        <a:t>56 750,0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+mj-lt"/>
                        </a:rPr>
                        <a:t>500,0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+mj-lt"/>
                        </a:rPr>
                        <a:t>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747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Прочие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безвозмездные поступления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-61,7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136,0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0,0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0,0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+mj-lt"/>
                        </a:rPr>
                        <a:t>0,0</a:t>
                      </a:r>
                      <a:endParaRPr lang="ru-RU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747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ВСЕГО ДОХОДОВ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+mj-lt"/>
                        </a:rPr>
                        <a:t>8 455 427,5</a:t>
                      </a:r>
                      <a:endParaRPr lang="ru-RU" sz="12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9 104 301,5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+mj-lt"/>
                        </a:rPr>
                        <a:t>8 693 429,6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+mj-lt"/>
                        </a:rPr>
                        <a:t>8 704 640,6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+mj-lt"/>
                        </a:rPr>
                        <a:t>8 651 297,3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9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609600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Межбюджетные трансферты, поступающие в бюджет городского округа Серпухов из бюджетов других уровней , </a:t>
            </a:r>
            <a:r>
              <a:rPr lang="ru-RU" sz="1600" b="1" dirty="0" err="1" smtClean="0"/>
              <a:t>тыс.руб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2751219"/>
              </p:ext>
            </p:extLst>
          </p:nvPr>
        </p:nvGraphicFramePr>
        <p:xfrm>
          <a:off x="228600" y="609600"/>
          <a:ext cx="8762999" cy="2033693"/>
        </p:xfrm>
        <a:graphic>
          <a:graphicData uri="http://schemas.openxmlformats.org/drawingml/2006/table">
            <a:tbl>
              <a:tblPr/>
              <a:tblGrid>
                <a:gridCol w="2971800"/>
                <a:gridCol w="1143000"/>
                <a:gridCol w="1143000"/>
                <a:gridCol w="1219200"/>
                <a:gridCol w="1143000"/>
                <a:gridCol w="1142999"/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2020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2021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2022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2023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2024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БЕЗВОЗДМЕЗДНЫЕ ПОСТУПЛЕНИЯ ОТ ДРУГИХ БЮДЖЕТОВ БЮДЖЕТНОЙ СИСТЕМЫ РОССИЙСКОЙ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ФЕДЕРАЦИИ, в том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числе: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5 060 299,9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5 545 145,3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4 878 118,6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5 285 779,1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5 253 978,6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Дотации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4 302,0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57 069,0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976,0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1 360,0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1 719,0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Субсидии 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2 603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282,8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2 882 885,3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2 448 476,2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2 922 671,7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2 908 898,2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Субвенции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2 457 547,5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2 428 997,0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2 371 916,4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361 247,4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2 343 361,4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Прочие межбюджетные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трансферты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- 4 832,4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176 194,0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5 675,0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685601405"/>
              </p:ext>
            </p:extLst>
          </p:nvPr>
        </p:nvGraphicFramePr>
        <p:xfrm>
          <a:off x="228600" y="2667000"/>
          <a:ext cx="8763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944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200"/>
          </a:xfrm>
        </p:spPr>
        <p:txBody>
          <a:bodyPr>
            <a:noAutofit/>
          </a:bodyPr>
          <a:lstStyle/>
          <a:p>
            <a:r>
              <a:rPr lang="ru-RU" sz="1600" b="1" dirty="0"/>
              <a:t>С</a:t>
            </a:r>
            <a:r>
              <a:rPr lang="ru-RU" sz="1600" b="1" dirty="0" smtClean="0"/>
              <a:t>труктура </a:t>
            </a:r>
            <a:r>
              <a:rPr lang="ru-RU" sz="1600" b="1" dirty="0"/>
              <a:t>налоговых и неналоговых доходов, а также </a:t>
            </a:r>
            <a:r>
              <a:rPr lang="ru-RU" sz="1600" b="1" dirty="0" smtClean="0"/>
              <a:t>безвозмездных поступлений   бюджета </a:t>
            </a:r>
            <a:r>
              <a:rPr lang="ru-RU" sz="1600" b="1" dirty="0"/>
              <a:t>городского округа Серпухов , %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7755968"/>
              </p:ext>
            </p:extLst>
          </p:nvPr>
        </p:nvGraphicFramePr>
        <p:xfrm>
          <a:off x="0" y="838200"/>
          <a:ext cx="3035929" cy="2500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280387775"/>
              </p:ext>
            </p:extLst>
          </p:nvPr>
        </p:nvGraphicFramePr>
        <p:xfrm>
          <a:off x="2971800" y="838200"/>
          <a:ext cx="3233057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307562022"/>
              </p:ext>
            </p:extLst>
          </p:nvPr>
        </p:nvGraphicFramePr>
        <p:xfrm>
          <a:off x="6096000" y="762000"/>
          <a:ext cx="29718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921487348"/>
              </p:ext>
            </p:extLst>
          </p:nvPr>
        </p:nvGraphicFramePr>
        <p:xfrm>
          <a:off x="533400" y="3276600"/>
          <a:ext cx="37338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949227918"/>
              </p:ext>
            </p:extLst>
          </p:nvPr>
        </p:nvGraphicFramePr>
        <p:xfrm>
          <a:off x="4800600" y="3276600"/>
          <a:ext cx="38862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85780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-17092"/>
            <a:ext cx="8458200" cy="685800"/>
          </a:xfrm>
        </p:spPr>
        <p:txBody>
          <a:bodyPr>
            <a:noAutofit/>
          </a:bodyPr>
          <a:lstStyle/>
          <a:p>
            <a:r>
              <a:rPr lang="ru-RU" sz="1400" b="1" dirty="0" smtClean="0"/>
              <a:t>Удельный объем налоговых и неналоговых доходов бюджета городского округа Серпухов в расчете на душу населения в сравнении с другими муниципальными образованиями Московской области  </a:t>
            </a:r>
            <a:endParaRPr lang="ru-RU" sz="1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5613800"/>
              </p:ext>
            </p:extLst>
          </p:nvPr>
        </p:nvGraphicFramePr>
        <p:xfrm>
          <a:off x="152400" y="609601"/>
          <a:ext cx="8763000" cy="27939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3000"/>
                <a:gridCol w="828675"/>
                <a:gridCol w="657225"/>
                <a:gridCol w="876300"/>
                <a:gridCol w="876300"/>
                <a:gridCol w="876300"/>
                <a:gridCol w="876300"/>
                <a:gridCol w="876300"/>
                <a:gridCol w="876300"/>
                <a:gridCol w="876300"/>
              </a:tblGrid>
              <a:tr h="246336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j-lt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000" baseline="0" dirty="0" smtClean="0">
                          <a:latin typeface="+mj-lt"/>
                          <a:cs typeface="Times New Roman" panose="02020603050405020304" pitchFamily="18" charset="0"/>
                        </a:rPr>
                        <a:t> городского округа</a:t>
                      </a:r>
                      <a:endParaRPr lang="ru-RU" sz="10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j-lt"/>
                          <a:cs typeface="Times New Roman" panose="02020603050405020304" pitchFamily="18" charset="0"/>
                        </a:rPr>
                        <a:t>2020 (факт)</a:t>
                      </a:r>
                      <a:endParaRPr lang="ru-RU" sz="10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j-lt"/>
                          <a:cs typeface="Times New Roman" panose="02020603050405020304" pitchFamily="18" charset="0"/>
                        </a:rPr>
                        <a:t>2021 (прогноз на</a:t>
                      </a:r>
                      <a:r>
                        <a:rPr lang="ru-RU" sz="1000" baseline="0" dirty="0" smtClean="0">
                          <a:latin typeface="+mj-lt"/>
                          <a:cs typeface="Times New Roman" panose="02020603050405020304" pitchFamily="18" charset="0"/>
                        </a:rPr>
                        <a:t> конец года)</a:t>
                      </a:r>
                      <a:endParaRPr lang="ru-RU" sz="10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j-lt"/>
                          <a:cs typeface="Times New Roman" panose="02020603050405020304" pitchFamily="18" charset="0"/>
                        </a:rPr>
                        <a:t>2022 </a:t>
                      </a:r>
                      <a:endParaRPr lang="ru-RU" sz="10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j-lt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0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j-lt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0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839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Times New Roman" panose="02020603050405020304" pitchFamily="18" charset="0"/>
                        </a:rPr>
                        <a:t>Налоговые</a:t>
                      </a:r>
                      <a:r>
                        <a:rPr lang="ru-RU" sz="900" baseline="0" dirty="0" smtClean="0">
                          <a:latin typeface="+mj-lt"/>
                          <a:cs typeface="Times New Roman" panose="02020603050405020304" pitchFamily="18" charset="0"/>
                        </a:rPr>
                        <a:t> и неналоговые доходы (</a:t>
                      </a:r>
                      <a:r>
                        <a:rPr lang="ru-RU" sz="900" baseline="0" dirty="0" err="1" smtClean="0">
                          <a:latin typeface="+mj-lt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900" baseline="0" dirty="0" smtClean="0">
                          <a:latin typeface="+mj-lt"/>
                          <a:cs typeface="Times New Roman" panose="02020603050405020304" pitchFamily="18" charset="0"/>
                        </a:rPr>
                        <a:t>)</a:t>
                      </a:r>
                      <a:endParaRPr lang="ru-RU" sz="9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Times New Roman" panose="02020603050405020304" pitchFamily="18" charset="0"/>
                        </a:rPr>
                        <a:t>Численность постоянного населения (чел.)</a:t>
                      </a:r>
                      <a:endParaRPr lang="ru-RU" sz="9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Times New Roman" panose="02020603050405020304" pitchFamily="18" charset="0"/>
                        </a:rPr>
                        <a:t>Налоговые</a:t>
                      </a:r>
                      <a:r>
                        <a:rPr lang="ru-RU" sz="900" baseline="0" dirty="0" smtClean="0">
                          <a:latin typeface="+mj-lt"/>
                          <a:cs typeface="Times New Roman" panose="02020603050405020304" pitchFamily="18" charset="0"/>
                        </a:rPr>
                        <a:t> и неналоговые доходы на душу населения (</a:t>
                      </a:r>
                      <a:r>
                        <a:rPr lang="ru-RU" sz="900" baseline="0" dirty="0" err="1" smtClean="0">
                          <a:latin typeface="+mj-lt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900" baseline="0" dirty="0" smtClean="0">
                          <a:latin typeface="+mj-lt"/>
                          <a:cs typeface="Times New Roman" panose="02020603050405020304" pitchFamily="18" charset="0"/>
                        </a:rPr>
                        <a:t>.)</a:t>
                      </a:r>
                      <a:endParaRPr lang="ru-RU" sz="9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Times New Roman" panose="02020603050405020304" pitchFamily="18" charset="0"/>
                        </a:rPr>
                        <a:t>Налоговые</a:t>
                      </a:r>
                      <a:r>
                        <a:rPr lang="ru-RU" sz="900" baseline="0" dirty="0" smtClean="0">
                          <a:latin typeface="+mj-lt"/>
                          <a:cs typeface="Times New Roman" panose="02020603050405020304" pitchFamily="18" charset="0"/>
                        </a:rPr>
                        <a:t> и неналоговые доходы</a:t>
                      </a:r>
                    </a:p>
                    <a:p>
                      <a:pPr algn="ctr"/>
                      <a:r>
                        <a:rPr lang="ru-RU" sz="900" baseline="0" dirty="0" smtClean="0">
                          <a:latin typeface="+mj-lt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900" baseline="0" dirty="0" err="1" smtClean="0">
                          <a:latin typeface="+mj-lt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900" baseline="0" dirty="0" smtClean="0">
                          <a:latin typeface="+mj-lt"/>
                          <a:cs typeface="Times New Roman" panose="02020603050405020304" pitchFamily="18" charset="0"/>
                        </a:rPr>
                        <a:t>.)</a:t>
                      </a:r>
                      <a:endParaRPr lang="ru-RU" sz="9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Times New Roman" panose="02020603050405020304" pitchFamily="18" charset="0"/>
                        </a:rPr>
                        <a:t>Численность постоянного населения (чел.)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j-lt"/>
                          <a:cs typeface="Times New Roman" panose="02020603050405020304" pitchFamily="18" charset="0"/>
                        </a:rPr>
                        <a:t>Налоговые</a:t>
                      </a:r>
                      <a:r>
                        <a:rPr lang="ru-RU" sz="900" baseline="0" dirty="0" smtClean="0">
                          <a:latin typeface="+mj-lt"/>
                          <a:cs typeface="Times New Roman" panose="02020603050405020304" pitchFamily="18" charset="0"/>
                        </a:rPr>
                        <a:t> и неналоговые доходы на душу населения (</a:t>
                      </a:r>
                      <a:r>
                        <a:rPr lang="ru-RU" sz="900" baseline="0" dirty="0" err="1" smtClean="0">
                          <a:latin typeface="+mj-lt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900" baseline="0" dirty="0" smtClean="0">
                          <a:latin typeface="+mj-lt"/>
                          <a:cs typeface="Times New Roman" panose="02020603050405020304" pitchFamily="18" charset="0"/>
                        </a:rPr>
                        <a:t>.)</a:t>
                      </a:r>
                      <a:endParaRPr lang="ru-RU" sz="9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Налоговые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и неналоговые доходы на душу населения (</a:t>
                      </a:r>
                      <a:r>
                        <a:rPr lang="ru-RU" sz="9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.)</a:t>
                      </a: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9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Налоговые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и неналоговые доходы на душу населения (</a:t>
                      </a:r>
                      <a:r>
                        <a:rPr lang="ru-RU" sz="9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.)</a:t>
                      </a: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9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Налоговые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и неналоговые доходы на душу населения (</a:t>
                      </a:r>
                      <a:r>
                        <a:rPr lang="ru-RU" sz="9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.)</a:t>
                      </a: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9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633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j-lt"/>
                          <a:cs typeface="Times New Roman" panose="02020603050405020304" pitchFamily="18" charset="0"/>
                        </a:rPr>
                        <a:t>г.о.Серпухов</a:t>
                      </a:r>
                      <a:endParaRPr lang="ru-RU" sz="10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j-lt"/>
                          <a:cs typeface="Times New Roman" panose="02020603050405020304" pitchFamily="18" charset="0"/>
                        </a:rPr>
                        <a:t>3 395 127,6</a:t>
                      </a:r>
                      <a:endParaRPr lang="ru-RU" sz="10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j-lt"/>
                          <a:cs typeface="Times New Roman" panose="02020603050405020304" pitchFamily="18" charset="0"/>
                        </a:rPr>
                        <a:t>160932</a:t>
                      </a:r>
                      <a:endParaRPr lang="ru-RU" sz="10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j-lt"/>
                          <a:cs typeface="Times New Roman" panose="02020603050405020304" pitchFamily="18" charset="0"/>
                        </a:rPr>
                        <a:t>21,1</a:t>
                      </a:r>
                      <a:endParaRPr lang="ru-RU" sz="10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j-lt"/>
                          <a:cs typeface="Times New Roman" panose="02020603050405020304" pitchFamily="18" charset="0"/>
                        </a:rPr>
                        <a:t>3 559 156,2</a:t>
                      </a:r>
                      <a:endParaRPr lang="ru-RU" sz="10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j-lt"/>
                          <a:cs typeface="Times New Roman" panose="02020603050405020304" pitchFamily="18" charset="0"/>
                        </a:rPr>
                        <a:t>160</a:t>
                      </a:r>
                      <a:r>
                        <a:rPr lang="ru-RU" sz="1000" b="1" baseline="0" dirty="0" smtClean="0">
                          <a:latin typeface="+mj-lt"/>
                          <a:cs typeface="Times New Roman" panose="02020603050405020304" pitchFamily="18" charset="0"/>
                        </a:rPr>
                        <a:t>190</a:t>
                      </a:r>
                      <a:endParaRPr lang="ru-RU" sz="10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j-lt"/>
                          <a:cs typeface="Times New Roman" panose="02020603050405020304" pitchFamily="18" charset="0"/>
                        </a:rPr>
                        <a:t>22,2</a:t>
                      </a:r>
                      <a:endParaRPr lang="ru-RU" sz="10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j-lt"/>
                          <a:cs typeface="Times New Roman" panose="02020603050405020304" pitchFamily="18" charset="0"/>
                        </a:rPr>
                        <a:t>23,8</a:t>
                      </a:r>
                      <a:endParaRPr lang="ru-RU" sz="10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j-lt"/>
                          <a:cs typeface="Times New Roman" panose="02020603050405020304" pitchFamily="18" charset="0"/>
                        </a:rPr>
                        <a:t>21,4</a:t>
                      </a:r>
                      <a:endParaRPr lang="ru-RU" sz="10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j-lt"/>
                          <a:cs typeface="Times New Roman" panose="02020603050405020304" pitchFamily="18" charset="0"/>
                        </a:rPr>
                        <a:t>21,3</a:t>
                      </a:r>
                      <a:endParaRPr lang="ru-RU" sz="10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52399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err="1" smtClean="0">
                          <a:latin typeface="+mj-lt"/>
                          <a:cs typeface="Times New Roman" panose="02020603050405020304" pitchFamily="18" charset="0"/>
                        </a:rPr>
                        <a:t>г.о.</a:t>
                      </a:r>
                      <a:r>
                        <a:rPr lang="ru-RU" sz="1000" b="0" baseline="0" dirty="0" err="1" smtClean="0">
                          <a:latin typeface="+mj-lt"/>
                          <a:cs typeface="Times New Roman" panose="02020603050405020304" pitchFamily="18" charset="0"/>
                        </a:rPr>
                        <a:t>Электросталь</a:t>
                      </a:r>
                      <a:endParaRPr lang="ru-RU" sz="1000" b="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j-lt"/>
                          <a:cs typeface="Times New Roman" panose="02020603050405020304" pitchFamily="18" charset="0"/>
                        </a:rPr>
                        <a:t>2 594 300,0</a:t>
                      </a:r>
                      <a:endParaRPr lang="ru-RU" sz="10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j-lt"/>
                          <a:cs typeface="Times New Roman" panose="02020603050405020304" pitchFamily="18" charset="0"/>
                        </a:rPr>
                        <a:t>163006</a:t>
                      </a:r>
                      <a:endParaRPr lang="ru-RU" sz="10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j-lt"/>
                          <a:cs typeface="Times New Roman" panose="02020603050405020304" pitchFamily="18" charset="0"/>
                        </a:rPr>
                        <a:t>15,9</a:t>
                      </a:r>
                      <a:endParaRPr lang="ru-RU" sz="10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j-lt"/>
                          <a:cs typeface="Times New Roman" panose="02020603050405020304" pitchFamily="18" charset="0"/>
                        </a:rPr>
                        <a:t>2 474 300,0</a:t>
                      </a:r>
                      <a:endParaRPr lang="ru-RU" sz="10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j-lt"/>
                          <a:cs typeface="Times New Roman" panose="02020603050405020304" pitchFamily="18" charset="0"/>
                        </a:rPr>
                        <a:t>161824</a:t>
                      </a:r>
                      <a:endParaRPr lang="ru-RU" sz="10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j-lt"/>
                          <a:cs typeface="Times New Roman" panose="02020603050405020304" pitchFamily="18" charset="0"/>
                        </a:rPr>
                        <a:t>15,3</a:t>
                      </a:r>
                      <a:endParaRPr lang="ru-RU" sz="10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j-lt"/>
                          <a:cs typeface="Times New Roman" panose="02020603050405020304" pitchFamily="18" charset="0"/>
                        </a:rPr>
                        <a:t>16,8</a:t>
                      </a:r>
                      <a:endParaRPr lang="ru-RU" sz="10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j-lt"/>
                          <a:cs typeface="Times New Roman" panose="02020603050405020304" pitchFamily="18" charset="0"/>
                        </a:rPr>
                        <a:t>16,7</a:t>
                      </a:r>
                      <a:endParaRPr lang="ru-RU" sz="10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j-lt"/>
                          <a:cs typeface="Times New Roman" panose="02020603050405020304" pitchFamily="18" charset="0"/>
                        </a:rPr>
                        <a:t>16,6</a:t>
                      </a:r>
                      <a:endParaRPr lang="ru-RU" sz="10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633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 smtClean="0">
                          <a:latin typeface="+mj-lt"/>
                          <a:cs typeface="Times New Roman" panose="02020603050405020304" pitchFamily="18" charset="0"/>
                        </a:rPr>
                        <a:t>г.о.Воскресенеск</a:t>
                      </a:r>
                      <a:endParaRPr lang="ru-RU" sz="10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j-lt"/>
                          <a:cs typeface="Times New Roman" panose="02020603050405020304" pitchFamily="18" charset="0"/>
                        </a:rPr>
                        <a:t>3 166 964,2</a:t>
                      </a:r>
                      <a:endParaRPr lang="ru-RU" sz="10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j-lt"/>
                          <a:cs typeface="Times New Roman" panose="02020603050405020304" pitchFamily="18" charset="0"/>
                        </a:rPr>
                        <a:t>153542</a:t>
                      </a:r>
                      <a:endParaRPr lang="ru-RU" sz="10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j-lt"/>
                          <a:cs typeface="Times New Roman" panose="02020603050405020304" pitchFamily="18" charset="0"/>
                        </a:rPr>
                        <a:t>20,6</a:t>
                      </a:r>
                      <a:endParaRPr lang="ru-RU" sz="10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j-lt"/>
                          <a:cs typeface="Times New Roman" panose="02020603050405020304" pitchFamily="18" charset="0"/>
                        </a:rPr>
                        <a:t>3 601 157,6</a:t>
                      </a:r>
                      <a:endParaRPr lang="ru-RU" sz="10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+mj-lt"/>
                          <a:cs typeface="Times New Roman" panose="02020603050405020304" pitchFamily="18" charset="0"/>
                        </a:rPr>
                        <a:t>152659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j-lt"/>
                          <a:cs typeface="Times New Roman" panose="02020603050405020304" pitchFamily="18" charset="0"/>
                        </a:rPr>
                        <a:t>23,6</a:t>
                      </a:r>
                      <a:endParaRPr lang="ru-RU" sz="10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j-lt"/>
                          <a:cs typeface="Times New Roman" panose="02020603050405020304" pitchFamily="18" charset="0"/>
                        </a:rPr>
                        <a:t>24,1</a:t>
                      </a:r>
                      <a:endParaRPr lang="ru-RU" sz="10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j-lt"/>
                          <a:cs typeface="Times New Roman" panose="02020603050405020304" pitchFamily="18" charset="0"/>
                        </a:rPr>
                        <a:t>22,9</a:t>
                      </a:r>
                      <a:endParaRPr lang="ru-RU" sz="10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j-lt"/>
                          <a:cs typeface="Times New Roman" panose="02020603050405020304" pitchFamily="18" charset="0"/>
                        </a:rPr>
                        <a:t>22,2</a:t>
                      </a:r>
                      <a:endParaRPr lang="ru-RU" sz="10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633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 smtClean="0">
                          <a:latin typeface="+mj-lt"/>
                          <a:cs typeface="Times New Roman" panose="02020603050405020304" pitchFamily="18" charset="0"/>
                        </a:rPr>
                        <a:t>г.о.Ленинский</a:t>
                      </a:r>
                      <a:endParaRPr lang="ru-RU" sz="10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j-lt"/>
                          <a:cs typeface="Times New Roman" panose="02020603050405020304" pitchFamily="18" charset="0"/>
                        </a:rPr>
                        <a:t>4 308 600,0</a:t>
                      </a:r>
                      <a:endParaRPr lang="ru-RU" sz="10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+mj-lt"/>
                          <a:cs typeface="Times New Roman" panose="02020603050405020304" pitchFamily="18" charset="0"/>
                        </a:rPr>
                        <a:t>178100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j-lt"/>
                          <a:cs typeface="Times New Roman" panose="02020603050405020304" pitchFamily="18" charset="0"/>
                        </a:rPr>
                        <a:t>24,2</a:t>
                      </a:r>
                      <a:endParaRPr lang="ru-RU" sz="10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j-lt"/>
                          <a:cs typeface="Times New Roman" panose="02020603050405020304" pitchFamily="18" charset="0"/>
                        </a:rPr>
                        <a:t>4 663 600,0</a:t>
                      </a:r>
                      <a:endParaRPr lang="ru-RU" sz="10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j-lt"/>
                          <a:cs typeface="Times New Roman" panose="02020603050405020304" pitchFamily="18" charset="0"/>
                        </a:rPr>
                        <a:t>186700</a:t>
                      </a:r>
                      <a:endParaRPr lang="ru-RU" sz="10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j-lt"/>
                          <a:cs typeface="Times New Roman" panose="02020603050405020304" pitchFamily="18" charset="0"/>
                        </a:rPr>
                        <a:t>25,0</a:t>
                      </a:r>
                      <a:endParaRPr lang="ru-RU" sz="10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j-lt"/>
                          <a:cs typeface="Times New Roman" panose="02020603050405020304" pitchFamily="18" charset="0"/>
                        </a:rPr>
                        <a:t>30,9</a:t>
                      </a:r>
                      <a:endParaRPr lang="ru-RU" sz="10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j-lt"/>
                          <a:cs typeface="Times New Roman" panose="02020603050405020304" pitchFamily="18" charset="0"/>
                        </a:rPr>
                        <a:t>26,5</a:t>
                      </a:r>
                      <a:endParaRPr lang="ru-RU" sz="10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j-lt"/>
                          <a:cs typeface="Times New Roman" panose="02020603050405020304" pitchFamily="18" charset="0"/>
                        </a:rPr>
                        <a:t>26,9</a:t>
                      </a:r>
                      <a:endParaRPr lang="ru-RU" sz="10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633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 smtClean="0">
                          <a:latin typeface="+mj-lt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000" baseline="0" dirty="0" smtClean="0">
                          <a:latin typeface="+mj-lt"/>
                          <a:cs typeface="Times New Roman" panose="02020603050405020304" pitchFamily="18" charset="0"/>
                        </a:rPr>
                        <a:t> Домодедово</a:t>
                      </a:r>
                      <a:endParaRPr lang="ru-RU" sz="10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j-lt"/>
                          <a:cs typeface="Times New Roman" panose="02020603050405020304" pitchFamily="18" charset="0"/>
                        </a:rPr>
                        <a:t>4 446 100,0</a:t>
                      </a:r>
                      <a:endParaRPr lang="ru-RU" sz="10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j-lt"/>
                          <a:cs typeface="Times New Roman" panose="02020603050405020304" pitchFamily="18" charset="0"/>
                        </a:rPr>
                        <a:t>187700</a:t>
                      </a:r>
                      <a:endParaRPr lang="ru-RU" sz="10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j-lt"/>
                          <a:cs typeface="Times New Roman" panose="02020603050405020304" pitchFamily="18" charset="0"/>
                        </a:rPr>
                        <a:t>23,7</a:t>
                      </a:r>
                      <a:endParaRPr lang="ru-RU" sz="10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j-lt"/>
                          <a:cs typeface="Times New Roman" panose="02020603050405020304" pitchFamily="18" charset="0"/>
                        </a:rPr>
                        <a:t>4 833 800,0</a:t>
                      </a:r>
                      <a:endParaRPr lang="ru-RU" sz="10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j-lt"/>
                          <a:cs typeface="Times New Roman" panose="02020603050405020304" pitchFamily="18" charset="0"/>
                        </a:rPr>
                        <a:t>191000</a:t>
                      </a:r>
                      <a:endParaRPr lang="ru-RU" sz="10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j-lt"/>
                          <a:cs typeface="Times New Roman" panose="02020603050405020304" pitchFamily="18" charset="0"/>
                        </a:rPr>
                        <a:t>25,3</a:t>
                      </a:r>
                      <a:endParaRPr lang="ru-RU" sz="10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j-lt"/>
                          <a:cs typeface="Times New Roman" panose="02020603050405020304" pitchFamily="18" charset="0"/>
                        </a:rPr>
                        <a:t>30,8</a:t>
                      </a:r>
                      <a:endParaRPr lang="ru-RU" sz="10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j-lt"/>
                          <a:cs typeface="Times New Roman" panose="02020603050405020304" pitchFamily="18" charset="0"/>
                        </a:rPr>
                        <a:t>30,8</a:t>
                      </a:r>
                      <a:endParaRPr lang="ru-RU" sz="10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j-lt"/>
                          <a:cs typeface="Times New Roman" panose="02020603050405020304" pitchFamily="18" charset="0"/>
                        </a:rPr>
                        <a:t>31,6</a:t>
                      </a:r>
                      <a:endParaRPr lang="ru-RU" sz="10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683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 smtClean="0">
                          <a:latin typeface="+mj-lt"/>
                          <a:cs typeface="Times New Roman" panose="02020603050405020304" pitchFamily="18" charset="0"/>
                        </a:rPr>
                        <a:t>г.о.Коломенский</a:t>
                      </a:r>
                      <a:endParaRPr lang="ru-RU" sz="10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j-lt"/>
                          <a:cs typeface="Times New Roman" panose="02020603050405020304" pitchFamily="18" charset="0"/>
                        </a:rPr>
                        <a:t>4 186 000,0</a:t>
                      </a:r>
                      <a:endParaRPr lang="ru-RU" sz="10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+mj-lt"/>
                          <a:cs typeface="Times New Roman" panose="02020603050405020304" pitchFamily="18" charset="0"/>
                        </a:rPr>
                        <a:t>181750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j-lt"/>
                          <a:cs typeface="Times New Roman" panose="02020603050405020304" pitchFamily="18" charset="0"/>
                        </a:rPr>
                        <a:t>23,0</a:t>
                      </a:r>
                      <a:endParaRPr lang="ru-RU" sz="10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j-lt"/>
                          <a:cs typeface="Times New Roman" panose="02020603050405020304" pitchFamily="18" charset="0"/>
                        </a:rPr>
                        <a:t>4 697 000,0</a:t>
                      </a:r>
                      <a:endParaRPr lang="ru-RU" sz="10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j-lt"/>
                          <a:cs typeface="Times New Roman" panose="02020603050405020304" pitchFamily="18" charset="0"/>
                        </a:rPr>
                        <a:t>180310</a:t>
                      </a:r>
                      <a:endParaRPr lang="ru-RU" sz="10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j-lt"/>
                          <a:cs typeface="Times New Roman" panose="02020603050405020304" pitchFamily="18" charset="0"/>
                        </a:rPr>
                        <a:t>26,1</a:t>
                      </a:r>
                      <a:endParaRPr lang="ru-RU" sz="10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j-lt"/>
                          <a:cs typeface="Times New Roman" panose="02020603050405020304" pitchFamily="18" charset="0"/>
                        </a:rPr>
                        <a:t>32,6</a:t>
                      </a:r>
                      <a:endParaRPr lang="ru-RU" sz="10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j-lt"/>
                          <a:cs typeface="Times New Roman" panose="02020603050405020304" pitchFamily="18" charset="0"/>
                        </a:rPr>
                        <a:t>32,0</a:t>
                      </a:r>
                      <a:endParaRPr lang="ru-RU" sz="10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j-lt"/>
                          <a:cs typeface="Times New Roman" panose="02020603050405020304" pitchFamily="18" charset="0"/>
                        </a:rPr>
                        <a:t>32,4</a:t>
                      </a:r>
                      <a:endParaRPr lang="ru-RU" sz="10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785739273"/>
              </p:ext>
            </p:extLst>
          </p:nvPr>
        </p:nvGraphicFramePr>
        <p:xfrm>
          <a:off x="76200" y="3581400"/>
          <a:ext cx="89154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712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Налог на доходы физических лиц</a:t>
            </a:r>
            <a:endParaRPr lang="ru-RU" sz="1800" b="1" dirty="0"/>
          </a:p>
        </p:txBody>
      </p:sp>
      <p:graphicFrame>
        <p:nvGraphicFramePr>
          <p:cNvPr id="21" name="Объект 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540800"/>
              </p:ext>
            </p:extLst>
          </p:nvPr>
        </p:nvGraphicFramePr>
        <p:xfrm>
          <a:off x="228600" y="685800"/>
          <a:ext cx="88392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2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/>
              <a:t>Доходы от уплаты акцизов на автомобильный и прямогонный бензин, дизельное топливо, моторные масла для дизельных и (или) карбюраторных (</a:t>
            </a:r>
            <a:r>
              <a:rPr lang="ru-RU" sz="1800" b="1" dirty="0" err="1"/>
              <a:t>инжекторных</a:t>
            </a:r>
            <a:r>
              <a:rPr lang="ru-RU" sz="1800" b="1" dirty="0"/>
              <a:t>) двигателей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4125400102"/>
              </p:ext>
            </p:extLst>
          </p:nvPr>
        </p:nvGraphicFramePr>
        <p:xfrm>
          <a:off x="457200" y="914400"/>
          <a:ext cx="8229600" cy="5891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442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75040"/>
            <a:ext cx="8229600" cy="487362"/>
          </a:xfrm>
        </p:spPr>
        <p:txBody>
          <a:bodyPr>
            <a:noAutofit/>
          </a:bodyPr>
          <a:lstStyle/>
          <a:p>
            <a:r>
              <a:rPr lang="ru-RU" sz="1800" b="1" dirty="0"/>
              <a:t>Налог, взимаемый в связи с применением упрощенной системы налогообложения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277434618"/>
              </p:ext>
            </p:extLst>
          </p:nvPr>
        </p:nvGraphicFramePr>
        <p:xfrm>
          <a:off x="152400" y="838200"/>
          <a:ext cx="8839200" cy="5451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699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87362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Содержание</a:t>
            </a:r>
            <a:endParaRPr lang="ru-RU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533400"/>
            <a:ext cx="8915400" cy="6096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1500" dirty="0" smtClean="0"/>
              <a:t>Административно - территориальное деление …………………………………………….………………………………………………..…………….4</a:t>
            </a:r>
          </a:p>
          <a:p>
            <a:pPr marL="0" indent="0">
              <a:buNone/>
            </a:pPr>
            <a:r>
              <a:rPr lang="ru-RU" sz="1500" dirty="0" smtClean="0"/>
              <a:t>Основа формирования бюджета ………………………………………………………………………………………………….………………………………..5</a:t>
            </a:r>
          </a:p>
          <a:p>
            <a:pPr marL="0" indent="0">
              <a:buNone/>
            </a:pPr>
            <a:r>
              <a:rPr lang="ru-RU" sz="1500" dirty="0" smtClean="0"/>
              <a:t>Глоссарий……………………………………………………………………………………………………………………………………………………………………...6-7</a:t>
            </a:r>
          </a:p>
          <a:p>
            <a:pPr marL="0" indent="0">
              <a:buNone/>
            </a:pPr>
            <a:r>
              <a:rPr lang="ru-RU" sz="1500" dirty="0" smtClean="0"/>
              <a:t>Основные характеристики бюджета …………………………………………….…………………………………………………………………………….…8</a:t>
            </a:r>
          </a:p>
          <a:p>
            <a:pPr marL="0" indent="0">
              <a:buNone/>
            </a:pPr>
            <a:r>
              <a:rPr lang="ru-RU" sz="1500" dirty="0" smtClean="0"/>
              <a:t>Основные задачи и направления бюджетной и налоговой политики……………………………………………………………….……9-10</a:t>
            </a:r>
          </a:p>
          <a:p>
            <a:pPr marL="0" indent="0">
              <a:buNone/>
            </a:pPr>
            <a:r>
              <a:rPr lang="ru-RU" sz="1500" dirty="0" smtClean="0"/>
              <a:t>Основные показатели социально-экономического развития…………………………………………………………………………………12-20</a:t>
            </a:r>
          </a:p>
          <a:p>
            <a:pPr marL="0" indent="0">
              <a:buNone/>
            </a:pPr>
            <a:r>
              <a:rPr lang="ru-RU" sz="1500" dirty="0" smtClean="0"/>
              <a:t>Доходы бюджета…………………………………………………………………………………………………………………………………………………..….22-25</a:t>
            </a:r>
          </a:p>
          <a:p>
            <a:pPr marL="0" indent="0">
              <a:buNone/>
            </a:pPr>
            <a:r>
              <a:rPr lang="ru-RU" sz="1500" dirty="0" smtClean="0"/>
              <a:t>Удельный объем налоговых и неналоговых доходов в расчете на душу населения в сравнении с другими муниципальными образованиями Московской области…………………………………………………………………………………………...26</a:t>
            </a:r>
          </a:p>
          <a:p>
            <a:pPr marL="0" indent="0">
              <a:buNone/>
            </a:pPr>
            <a:r>
              <a:rPr lang="ru-RU" sz="1500" dirty="0" smtClean="0"/>
              <a:t>Налоговые поступления в бюджет…………………………………………………………………………………………………………………………..27-31</a:t>
            </a:r>
          </a:p>
          <a:p>
            <a:pPr marL="0" indent="0">
              <a:buNone/>
            </a:pPr>
            <a:r>
              <a:rPr lang="ru-RU" sz="1500" dirty="0" smtClean="0"/>
              <a:t>Налоговые льготы и прогноз выпадающих доходов……………………………………………………………………………………………...32-33</a:t>
            </a:r>
          </a:p>
          <a:p>
            <a:pPr marL="0" indent="0">
              <a:buNone/>
            </a:pPr>
            <a:r>
              <a:rPr lang="ru-RU" sz="1500" dirty="0" smtClean="0"/>
              <a:t>Ставки налогов………………………………………………………………………………………………………………………………………………………….34-35</a:t>
            </a:r>
          </a:p>
          <a:p>
            <a:pPr marL="0" indent="0">
              <a:buNone/>
            </a:pPr>
            <a:r>
              <a:rPr lang="ru-RU" sz="1500" dirty="0" smtClean="0"/>
              <a:t>Расходы бюджета по разделам и подразделам классификации…………………………………………………………………………...37-39</a:t>
            </a:r>
          </a:p>
          <a:p>
            <a:pPr marL="0" indent="0">
              <a:buNone/>
            </a:pPr>
            <a:r>
              <a:rPr lang="ru-RU" sz="1500" dirty="0" smtClean="0"/>
              <a:t>Объем и структура расходов в разрезе муниципальных программ……………………………………………………………………...40-41</a:t>
            </a:r>
          </a:p>
          <a:p>
            <a:pPr marL="0" indent="0">
              <a:buNone/>
            </a:pPr>
            <a:r>
              <a:rPr lang="ru-RU" sz="1500" dirty="0" smtClean="0"/>
              <a:t>Расходы бюджета с учетом целевых </a:t>
            </a:r>
            <a:r>
              <a:rPr lang="ru-RU" sz="1500" dirty="0"/>
              <a:t>групп пользователей</a:t>
            </a:r>
            <a:r>
              <a:rPr lang="ru-RU" sz="1500" dirty="0" smtClean="0"/>
              <a:t>…………………………………………………………………………………………42</a:t>
            </a:r>
          </a:p>
          <a:p>
            <a:pPr marL="0" indent="0">
              <a:buNone/>
            </a:pPr>
            <a:r>
              <a:rPr lang="ru-RU" sz="1500" dirty="0" smtClean="0"/>
              <a:t>Прогноз объема </a:t>
            </a:r>
            <a:r>
              <a:rPr lang="ru-RU" sz="1500" dirty="0"/>
              <a:t>муниципального внутреннего долга</a:t>
            </a:r>
            <a:r>
              <a:rPr lang="ru-RU" sz="1500" dirty="0" smtClean="0"/>
              <a:t>………………………………………………………………………………………………..43</a:t>
            </a:r>
          </a:p>
          <a:p>
            <a:pPr marL="0" indent="0">
              <a:buNone/>
            </a:pPr>
            <a:r>
              <a:rPr lang="ru-RU" sz="1500" dirty="0" smtClean="0"/>
              <a:t>Национальные проекты</a:t>
            </a:r>
            <a:r>
              <a:rPr lang="ru-RU" sz="1500" dirty="0"/>
              <a:t> </a:t>
            </a:r>
            <a:r>
              <a:rPr lang="ru-RU" sz="1500" dirty="0" smtClean="0"/>
              <a:t>……………………………………………………………………………………………………………………………………………….44</a:t>
            </a:r>
          </a:p>
          <a:p>
            <a:pPr marL="0" indent="0">
              <a:buNone/>
            </a:pPr>
            <a:r>
              <a:rPr lang="ru-RU" sz="1500" dirty="0"/>
              <a:t>Общественно-значимые проекты</a:t>
            </a:r>
            <a:r>
              <a:rPr lang="ru-RU" sz="1500" dirty="0" smtClean="0"/>
              <a:t>…………………………………………………………………………………………………………………………………45</a:t>
            </a:r>
          </a:p>
          <a:p>
            <a:pPr marL="0" indent="0">
              <a:buNone/>
            </a:pPr>
            <a:r>
              <a:rPr lang="ru-RU" sz="1500" dirty="0"/>
              <a:t>Муниципальные программы</a:t>
            </a:r>
            <a:r>
              <a:rPr lang="ru-RU" sz="1500" dirty="0" smtClean="0"/>
              <a:t>…………………………………………………………………………………………………………………………………46-115</a:t>
            </a:r>
          </a:p>
          <a:p>
            <a:pPr marL="0" indent="0">
              <a:buNone/>
            </a:pPr>
            <a:r>
              <a:rPr lang="ru-RU" sz="1500" dirty="0" smtClean="0"/>
              <a:t>Контактная информация для граждан………………………………………………………………………………………………………………….……116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28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98998103"/>
              </p:ext>
            </p:extLst>
          </p:nvPr>
        </p:nvGraphicFramePr>
        <p:xfrm>
          <a:off x="381000" y="228600"/>
          <a:ext cx="85344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7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157875263"/>
              </p:ext>
            </p:extLst>
          </p:nvPr>
        </p:nvGraphicFramePr>
        <p:xfrm>
          <a:off x="76200" y="228600"/>
          <a:ext cx="44958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421054909"/>
              </p:ext>
            </p:extLst>
          </p:nvPr>
        </p:nvGraphicFramePr>
        <p:xfrm>
          <a:off x="4572000" y="228600"/>
          <a:ext cx="4546363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2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8467"/>
            <a:ext cx="8458200" cy="524933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>Налоговые льготы, предоставляемые городским округом Серпухов на период 2021-2023 гг.</a:t>
            </a:r>
            <a:endParaRPr lang="ru-RU" sz="1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2180313"/>
              </p:ext>
            </p:extLst>
          </p:nvPr>
        </p:nvGraphicFramePr>
        <p:xfrm>
          <a:off x="152400" y="457200"/>
          <a:ext cx="8839199" cy="55626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88596"/>
                <a:gridCol w="1778404"/>
                <a:gridCol w="1524000"/>
                <a:gridCol w="1905000"/>
                <a:gridCol w="644084"/>
                <a:gridCol w="773235"/>
                <a:gridCol w="663330"/>
                <a:gridCol w="662550"/>
              </a:tblGrid>
              <a:tr h="50292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Вид 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налога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591" marR="6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 №, дата НПА о предоставлении льгот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591" marR="6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  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№ пункта Решения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591" marR="6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j-lt"/>
                          <a:ea typeface="Times New Roman"/>
                        </a:rPr>
                        <a:t>Льготная </a:t>
                      </a: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категория налогоплательщиков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591" marR="6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ru-RU" sz="1100" b="1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Размер льготы,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%%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591" marR="6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+mj-lt"/>
                          <a:ea typeface="Times New Roman"/>
                        </a:rPr>
                        <a:t>Прогноз выпадающих доходов бюджета от предоставления льготы, </a:t>
                      </a:r>
                      <a:endParaRPr lang="ru-RU" sz="110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+mj-lt"/>
                          <a:ea typeface="Times New Roman"/>
                        </a:rPr>
                        <a:t>тыс. рублей</a:t>
                      </a:r>
                      <a:endParaRPr lang="ru-RU" sz="11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591" marR="6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07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на 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j-lt"/>
                          <a:ea typeface="Times New Roman"/>
                        </a:rPr>
                        <a:t>2022 </a:t>
                      </a: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год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591" marR="6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на 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j-lt"/>
                          <a:ea typeface="Times New Roman"/>
                        </a:rPr>
                        <a:t>2023 </a:t>
                      </a: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год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591" marR="6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на 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j-lt"/>
                          <a:ea typeface="Times New Roman"/>
                        </a:rPr>
                        <a:t>2024 </a:t>
                      </a: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год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591" marR="67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20161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Земельный налог</a:t>
                      </a:r>
                    </a:p>
                  </a:txBody>
                  <a:tcPr marL="67591" marR="6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Решение Совета депутатов городского округа Серпухов Московской области  от 25.11.2005 № 48/6 «Об установлении  земельного налога  на территории муниципального образования «Город Серпухов Московской области»  (с изменениями и дополнениями)</a:t>
                      </a:r>
                    </a:p>
                  </a:txBody>
                  <a:tcPr marL="67591" marR="6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Подпункт 1 пункта 6</a:t>
                      </a:r>
                    </a:p>
                  </a:txBody>
                  <a:tcPr marL="67591" marR="6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Малоимущие семьи и малоимущие одиноко проживающие граждане, среднедушевой доход которых ниже величины прожиточного минимума, установленной в Московской области на душу населения</a:t>
                      </a:r>
                    </a:p>
                  </a:txBody>
                  <a:tcPr marL="67591" marR="6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50</a:t>
                      </a:r>
                    </a:p>
                  </a:txBody>
                  <a:tcPr marL="67591" marR="6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</a:rPr>
                        <a:t>0</a:t>
                      </a:r>
                    </a:p>
                  </a:txBody>
                  <a:tcPr marL="67591" marR="6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</a:rPr>
                        <a:t>0</a:t>
                      </a:r>
                    </a:p>
                  </a:txBody>
                  <a:tcPr marL="67591" marR="6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</a:rPr>
                        <a:t>0</a:t>
                      </a:r>
                    </a:p>
                  </a:txBody>
                  <a:tcPr marL="67591" marR="6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16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Подпункт 2 пункта 6</a:t>
                      </a:r>
                    </a:p>
                  </a:txBody>
                  <a:tcPr marL="67591" marR="6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Семьи, имеющие трех и более несовершеннолетних детей, среднедушевой доход которых ниже величины прожиточного минимума, установленной в Московской области на душу населения</a:t>
                      </a:r>
                    </a:p>
                  </a:txBody>
                  <a:tcPr marL="67591" marR="6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50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</a:p>
                  </a:txBody>
                  <a:tcPr marL="67591" marR="6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0</a:t>
                      </a:r>
                    </a:p>
                  </a:txBody>
                  <a:tcPr marL="67591" marR="6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0</a:t>
                      </a:r>
                    </a:p>
                  </a:txBody>
                  <a:tcPr marL="67591" marR="6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</a:rPr>
                        <a:t>0</a:t>
                      </a:r>
                    </a:p>
                  </a:txBody>
                  <a:tcPr marL="67591" marR="6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2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</a:rPr>
                        <a:t>Подпункт 3 пункта 6</a:t>
                      </a:r>
                    </a:p>
                  </a:txBody>
                  <a:tcPr marL="67591" marR="6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Пенсионеры, доход которых ниже двукратной величины прожиточного минимума, установленной в Московской области для пенсионеров</a:t>
                      </a:r>
                    </a:p>
                  </a:txBody>
                  <a:tcPr marL="67591" marR="6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50</a:t>
                      </a:r>
                    </a:p>
                  </a:txBody>
                  <a:tcPr marL="67591" marR="6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0</a:t>
                      </a:r>
                    </a:p>
                  </a:txBody>
                  <a:tcPr marL="67591" marR="6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0</a:t>
                      </a:r>
                    </a:p>
                  </a:txBody>
                  <a:tcPr marL="67591" marR="6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0</a:t>
                      </a:r>
                    </a:p>
                  </a:txBody>
                  <a:tcPr marL="67591" marR="67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381000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Налоговые льготы</a:t>
            </a:r>
            <a:r>
              <a:rPr lang="ru-RU" sz="1600" b="1" dirty="0"/>
              <a:t>, предоставляемые городским округом Серпухов на период 2021-2023 гг.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930943"/>
              </p:ext>
            </p:extLst>
          </p:nvPr>
        </p:nvGraphicFramePr>
        <p:xfrm>
          <a:off x="152400" y="457200"/>
          <a:ext cx="8839199" cy="398716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96483"/>
                <a:gridCol w="1909228"/>
                <a:gridCol w="954135"/>
                <a:gridCol w="2178540"/>
                <a:gridCol w="691904"/>
                <a:gridCol w="723207"/>
                <a:gridCol w="642850"/>
                <a:gridCol w="642852"/>
              </a:tblGrid>
              <a:tr h="5327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Вид 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налога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 №, дата НПА о предоставлении льгот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№ пункта Решения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Льготная категория налогоплательщиков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Размер льготы,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%%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+mj-lt"/>
                          <a:ea typeface="Times New Roman"/>
                        </a:rPr>
                        <a:t>Прогноз выпадающих доходов бюджета от предоставления льготы, </a:t>
                      </a:r>
                      <a:endParaRPr lang="ru-RU" sz="110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+mj-lt"/>
                          <a:ea typeface="Times New Roman"/>
                        </a:rPr>
                        <a:t>тыс. рублей</a:t>
                      </a:r>
                      <a:endParaRPr lang="ru-RU" sz="11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на 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j-lt"/>
                          <a:ea typeface="Times New Roman"/>
                        </a:rPr>
                        <a:t>2022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j-lt"/>
                          <a:ea typeface="Times New Roman"/>
                        </a:rPr>
                        <a:t>год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на 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j-lt"/>
                          <a:ea typeface="Times New Roman"/>
                        </a:rPr>
                        <a:t>2023 </a:t>
                      </a: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год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на 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j-lt"/>
                          <a:ea typeface="Times New Roman"/>
                        </a:rPr>
                        <a:t>2024 </a:t>
                      </a: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год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86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Times New Roman"/>
                        </a:rPr>
                        <a:t>Налог </a:t>
                      </a: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на имущество физических лиц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</a:rPr>
                        <a:t>Решение Совета депутатов городского округа Серпухов от 27.11.2014 № 443/50 «Об установлении  налога на имущество физических лиц на территории муниципального образования «Городской округ Серпухов Московской области»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</a:rPr>
                        <a:t>(с изменениями и дополнениями)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Пункт 2(1)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Один  из родителей в многодетной малоимущей семье, имеющей трех и более несовершеннолетних детей, среднедушевой доход которых ниже величины прожиточного минимума, установленной в Московской области на душу населения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605">
                <a:tc gridSpan="5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j-lt"/>
                          <a:ea typeface="Times New Roman"/>
                        </a:rPr>
                        <a:t>ИТОГО</a:t>
                      </a:r>
                      <a:endParaRPr lang="ru-RU" sz="12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j-lt"/>
                          <a:ea typeface="Times New Roman"/>
                        </a:rPr>
                        <a:t>0</a:t>
                      </a:r>
                      <a:endParaRPr lang="ru-RU" sz="12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4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4212053"/>
              </p:ext>
            </p:extLst>
          </p:nvPr>
        </p:nvGraphicFramePr>
        <p:xfrm>
          <a:off x="-3429000" y="-2514600"/>
          <a:ext cx="84582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34</a:t>
            </a:fld>
            <a:endParaRPr lang="en-US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962047"/>
              </p:ext>
            </p:extLst>
          </p:nvPr>
        </p:nvGraphicFramePr>
        <p:xfrm>
          <a:off x="35943" y="8626"/>
          <a:ext cx="9042400" cy="4572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84200"/>
                <a:gridCol w="8458200"/>
              </a:tblGrid>
              <a:tr h="35337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Ставки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земельного налога 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j-lt"/>
                        </a:rPr>
                        <a:t>0,3%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j-lt"/>
                          <a:cs typeface="Times New Roman" panose="02020603050405020304" pitchFamily="18" charset="0"/>
                        </a:rPr>
                        <a:t>Земельные</a:t>
                      </a:r>
                      <a:r>
                        <a:rPr lang="ru-RU" sz="1200" baseline="0" dirty="0" smtClean="0">
                          <a:latin typeface="+mj-lt"/>
                          <a:cs typeface="Times New Roman" panose="02020603050405020304" pitchFamily="18" charset="0"/>
                        </a:rPr>
                        <a:t> участки, занятые индивидуальными, гаражно-строительными кооперативами ; гаражами</a:t>
                      </a:r>
                      <a:endParaRPr lang="ru-RU" sz="1200" dirty="0" smtClean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256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j-lt"/>
                        </a:rPr>
                        <a:t>0,3% 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j-lt"/>
                          <a:cs typeface="+mn-cs"/>
                        </a:rPr>
                        <a:t>Земельные</a:t>
                      </a:r>
                      <a:r>
                        <a:rPr lang="ru-RU" sz="1200" baseline="0" dirty="0" smtClean="0">
                          <a:latin typeface="+mj-lt"/>
                          <a:cs typeface="+mn-cs"/>
                        </a:rPr>
                        <a:t> участки, ограниченные в обороте в соответствии с законодательством Российской Федерации, предоставленных для обеспечения обороны, безопасности и таможенных нужд</a:t>
                      </a:r>
                      <a:endParaRPr lang="ru-RU" sz="1200" dirty="0" smtClean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6174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0,3%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j-lt"/>
                          <a:cs typeface="Times New Roman" panose="02020603050405020304" pitchFamily="18" charset="0"/>
                        </a:rPr>
                        <a:t>Земельные</a:t>
                      </a:r>
                      <a:r>
                        <a:rPr lang="ru-RU" sz="1200" baseline="0" dirty="0" smtClean="0">
                          <a:latin typeface="+mj-lt"/>
                          <a:cs typeface="Times New Roman" panose="02020603050405020304" pitchFamily="18" charset="0"/>
                        </a:rPr>
                        <a:t> участки, </a:t>
                      </a:r>
                      <a:r>
                        <a:rPr lang="ru-RU" sz="1200" dirty="0" smtClean="0">
                          <a:latin typeface="+mj-lt"/>
                          <a:cs typeface="Times New Roman" panose="02020603050405020304" pitchFamily="18" charset="0"/>
                        </a:rPr>
                        <a:t>отнесенные к землям сельскохозяйственного назначения или к землям в составе зон сельскохозяйственного использования в населенных пунктах и используемых для сельскохозяйственного производства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253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0,3%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j-lt"/>
                          <a:cs typeface="Times New Roman" panose="02020603050405020304" pitchFamily="18" charset="0"/>
                        </a:rPr>
                        <a:t>Земельные</a:t>
                      </a:r>
                      <a:r>
                        <a:rPr lang="ru-RU" sz="1200" baseline="0" dirty="0" smtClean="0">
                          <a:latin typeface="+mj-lt"/>
                          <a:cs typeface="Times New Roman" panose="02020603050405020304" pitchFamily="18" charset="0"/>
                        </a:rPr>
                        <a:t> участки, не используемые в предпринимательской деятельности, приобретенных (предоставленных) для ведения личного подсобного хозяйства, садоводства или огородничества, а также земельных участков общего назначения, предусмотренных Федеральным законом от 29 июля 2017 года N 217-ФЗ "О ведении гражданами садоводства и огородничества для собственных нужд и о внесении изменений в отдельные законодательные акты Российской Федерации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6174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0,3%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j-lt"/>
                          <a:cs typeface="Times New Roman" panose="02020603050405020304" pitchFamily="18" charset="0"/>
                        </a:rPr>
                        <a:t>Земельные участки, занятые</a:t>
                      </a:r>
                      <a:r>
                        <a:rPr lang="ru-RU" sz="1200" baseline="0" dirty="0" smtClean="0">
                          <a:latin typeface="+mj-lt"/>
                          <a:cs typeface="Times New Roman" panose="02020603050405020304" pitchFamily="18" charset="0"/>
                        </a:rPr>
                        <a:t> жилищным фондом и объектами инженерной инфраструктуры жилищно- коммунального  комплекса (за исключением доли в праве на земельный участок, приходящейся на объект, не относящийся к жилищному фонду и к объектам инженерной инфраструктуры жилищно-коммунального комплекса) или приобретенных (предоставленных) для жилищного строительства (за исключением земельных участков, приобретенных (предоставленных) для индивидуального жилищного строительства, используемых в предпринимательской деятельности</a:t>
                      </a:r>
                      <a:endParaRPr lang="ru-RU" sz="1200" dirty="0" smtClean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0972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0,5%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j-lt"/>
                          <a:cs typeface="Times New Roman" panose="02020603050405020304" pitchFamily="18" charset="0"/>
                        </a:rPr>
                        <a:t>В отношении земель особо охраняемых территорий и объектов, а также земель рекреационного значения</a:t>
                      </a:r>
                    </a:p>
                  </a:txBody>
                  <a:tcPr/>
                </a:tc>
              </a:tr>
              <a:tr h="360068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1,5%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+mj-lt"/>
                          <a:cs typeface="Times New Roman" panose="02020603050405020304" pitchFamily="18" charset="0"/>
                        </a:rPr>
                        <a:t>В отношении прочих земельных участков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900467"/>
              </p:ext>
            </p:extLst>
          </p:nvPr>
        </p:nvGraphicFramePr>
        <p:xfrm>
          <a:off x="25400" y="-81280"/>
          <a:ext cx="9042400" cy="626319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84200"/>
                <a:gridCol w="8458200"/>
              </a:tblGrid>
              <a:tr h="38608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Ставки налога на имущество физических лиц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3371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0,1%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Квартиры, комнаты, части квартир 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2563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0,3%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Жилые дома, части жилых домов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2563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0,3%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Объекты незавершенного строительства в случае, если проектируемым назначением таких объектов является жилой дом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6174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0,3%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Единые недвижимые комплексы, в состав которых входит хотя бы один жилой дом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253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0,3%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Хозяйственные строения или сооружения, площадь каждого из которых не превышает 50 квадратных метров и которые расположены на земельных участках для ведения личного подсобного хозяйства, огородничества, садоводства или индивидуального жилищного строительства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6174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2%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Объекты налогообложения, кадастровая стоимость каждого из которых превышает 300 млн. рублей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0972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2%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Административно-деловые центры и торговые центры (комплексы) и помещения в них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34507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2%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Нежилые помещения, назначение, разрешенное использование или наименование которых в соответствии со сведениями, содержащимися в Едином государственном реестре недвижимости, или документами технического учета (инвентаризации) объектов недвижимости предусматривает размещение офисов, торговых объектов, объектов общественного питания и бытового обслуживания либо которые фактически используются для размещения офисов, торговых объектов, объектов общественного питания и бытового обслуживания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253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2%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Объекты недвижимого имущества иностранных организаций, не осуществляющих деятельности в Российской Федерации через постоянные представительства, а также объекты недвижимого имущества иностранных организаций, не относящиеся к деятельности данных организаций в Российской Федерации через постоянные представительства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43939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2% 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Жилые помещения, гаражи, </a:t>
                      </a:r>
                      <a:r>
                        <a:rPr lang="ru-RU" sz="1200" dirty="0" err="1" smtClean="0"/>
                        <a:t>машино</a:t>
                      </a:r>
                      <a:r>
                        <a:rPr lang="ru-RU" sz="1200" dirty="0" smtClean="0"/>
                        <a:t>-места, объекты незавершенного строительства, а также жилые строения, садовые дома, хозяйственные строения или сооружения, расположенные на земельных участках, предоставленных для ведения личного подсобного хозяйства, огородничества, садоводства или индивидуального жилищного строительства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6174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0,5%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Прочие</a:t>
                      </a:r>
                      <a:r>
                        <a:rPr lang="ru-RU" sz="1200" baseline="0" dirty="0" smtClean="0"/>
                        <a:t> объекты налогообложения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1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2063961"/>
              </p:ext>
            </p:extLst>
          </p:nvPr>
        </p:nvGraphicFramePr>
        <p:xfrm>
          <a:off x="152400" y="152400"/>
          <a:ext cx="89916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2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334962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Расходы бюджета городского округа Серпухов по разделам и подразделам классификации расходов, тыс.руб.</a:t>
            </a:r>
            <a:endParaRPr lang="ru-RU" sz="16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1044512"/>
              </p:ext>
            </p:extLst>
          </p:nvPr>
        </p:nvGraphicFramePr>
        <p:xfrm>
          <a:off x="228600" y="609600"/>
          <a:ext cx="8686802" cy="6017702"/>
        </p:xfrm>
        <a:graphic>
          <a:graphicData uri="http://schemas.openxmlformats.org/drawingml/2006/table">
            <a:tbl>
              <a:tblPr/>
              <a:tblGrid>
                <a:gridCol w="371231"/>
                <a:gridCol w="3415323"/>
                <a:gridCol w="890954"/>
                <a:gridCol w="1039447"/>
                <a:gridCol w="1039447"/>
                <a:gridCol w="965200"/>
                <a:gridCol w="965200"/>
              </a:tblGrid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Код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Наименование доходов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2020</a:t>
                      </a: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841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0100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ОБЩЕГОСУДАРСТВЕННЫЕ ВОПРОСЫ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672 389,7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727 710,8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729 567,5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681 360,3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659 820,9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71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0102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2 806,6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3 134,9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3 190,0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3 190,0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3 190,0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174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0103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8 231,3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7 252,6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7 580,3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7 580,3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7 580,3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262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0104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224 553,3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201 092,4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222 181,4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210 008,3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198 530,9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24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0106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Обеспечение деятельности финансовых, налоговых и таможенных органов и органов финансового (финансово- бюджетного) надзора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35 014,9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36 957,5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42 162,1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41 820,4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41 817,4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841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0111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Резервные фонды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841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0113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Другие общегосударственные вопросы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401 783,7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478 773,4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453 953,8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418 261,2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408 202,2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0200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НАЦИОНАЛЬНАЯ ОБОРОНА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218,8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356,0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41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0204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Мобилизационная подготовка экономики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218,8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97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0300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76 808,0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141 795,4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110 446,1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96 424,5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95 924,5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0309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59 868,3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4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0310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Обеспечение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пожарной безопасности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1 817,4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272,9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65 624,5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66 124,5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65 624,5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0314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15 122,3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22 522,5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44 821,6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30 300,0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30 300,0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41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0400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НАЦИОНАЛЬНАЯ ЭКОНОМИКА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798 139,1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1 041 850,8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727 544,1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519 240,7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473 235,7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841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0405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Сельское хозяйство и рыболовство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4 438,2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9 773,0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7 229,0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7 229,0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7 229,0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41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0408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Транспорт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30 610,5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20 287,0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41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0409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Дорожное хозяйство (дорожные фонды)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642 698,0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903 094,2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607 039,9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383 522,5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364 330,6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41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0410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Связь и информатика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12 944,2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17 140,5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9 005,0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9 005,0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9 005,0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41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0412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7893" marR="7893" marT="78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107 448,1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91 556,1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97 671,2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97 671,2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92 671,2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228600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Расходы бюджета городского округа Серпухов по разделам и подразделам классификации расходов , тыс.руб.</a:t>
            </a:r>
            <a:endParaRPr lang="ru-RU" sz="16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9698918"/>
              </p:ext>
            </p:extLst>
          </p:nvPr>
        </p:nvGraphicFramePr>
        <p:xfrm>
          <a:off x="152400" y="533400"/>
          <a:ext cx="8610600" cy="6218618"/>
        </p:xfrm>
        <a:graphic>
          <a:graphicData uri="http://schemas.openxmlformats.org/drawingml/2006/table">
            <a:tbl>
              <a:tblPr/>
              <a:tblGrid>
                <a:gridCol w="377658"/>
                <a:gridCol w="3660942"/>
                <a:gridCol w="1022014"/>
                <a:gridCol w="830848"/>
                <a:gridCol w="966538"/>
                <a:gridCol w="770689"/>
                <a:gridCol w="981911"/>
              </a:tblGrid>
              <a:tr h="2018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0500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ЖИЛИЩНО- КОММУНАЛЬНОЕ ХОЗЯЙСТВО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1 232 819,5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1 245 709,3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766 845,1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495 821,6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630 627,8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018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0501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Жилищное хозяйство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26 526,8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94 997,4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60 680,3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59 517,8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59 517,8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18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0502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Коммунальное хозяйство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5 580,4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2 096,2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94 930,7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18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0503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Благоустройство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982 775,8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1 124 899,5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684 900,6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322 708,9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552 945,8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18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0505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15 346,1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23 716,1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18 164,3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18 664,3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18 164,3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18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0600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ОХРАНА ОКРУЖАЮЩЕЙ СРЕДЫ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185 344,9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1 155 307,9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1 531 196,3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1 980 139,2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2 027 668,2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18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0602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Сбор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удаление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отходов и очистка сточных вод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54 828,9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16 052,2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6 723,0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47 529,0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32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0603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Охрана объектов растительного и животного мира и среды их обитания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18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0605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130 466,0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1 139 255,7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1 524 473,3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1 980 139,2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1 980 139,2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18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0700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ОБРАЗОВАНИЕ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4 668 948,5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4 158 260,2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3 737 557,0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3 957 559,1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3 784 821,9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18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0701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Дошкольное образование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1 257 100,7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1 171 467,8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1 271 197,1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1 209 407,1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1 054 250,1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18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0702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Общее образование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3 080 572,1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2 554 370,6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1 895 661,5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2 245 167,9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2 224 707,6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18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0703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Дополнительное образование детей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265 381,0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264 250,3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317 858,4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315 313,4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315 313,4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18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0707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Молодежная политика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40 204,5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45 732,6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43 675,9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43 677,2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43 678,4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18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0709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Другие вопросы в области образования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25 690,2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122 438,9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209 164,0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143 993,4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146 872,4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18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0800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КУЛЬТУРА, КИНЕМАТОГРАФИЯ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306 327,7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338 002,9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321 269,4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318 381,4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383 633,3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018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0801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Культура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298 871,0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328 767,8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312 710,6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309 822,5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375 074,5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83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0804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7 456,7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9 235,0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8 558,9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8 558,9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8 558,9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018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1000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СОЦИАЛЬНАЯ ПОЛИТИКА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188 190,3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671,4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240 544,9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230 628,5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202 547,5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18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1001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Пенсионное обеспечение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18 742,2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412,7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20 343,5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20 343,5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20 343,5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82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1003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Социальное обеспечение населения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85 613,1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93 643,9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93 219,4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94 866,0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89 801,0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018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1004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Охрана семьи и детства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83 145,4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122 614,8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126 982,0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115 419,0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92 403,0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018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1100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ФИЗИЧЕСКАЯ КУЛЬТУРА И СПОРТ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474 156,3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407 323,9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473 627,2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276 346,0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197 054,6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50196"/>
                      </a:srgbClr>
                    </a:solidFill>
                  </a:tcPr>
                </a:tc>
              </a:tr>
              <a:tr h="2018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1101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Физическая культура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268 265,5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149 972,0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239 178,0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78 291,4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>
                        <a:alpha val="40000"/>
                      </a:srgbClr>
                    </a:solidFill>
                  </a:tcPr>
                </a:tc>
              </a:tr>
              <a:tr h="2018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1102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Массовый спорт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205 890,8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257 351,8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234 449,2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198 054,6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197 054,6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>
                        <a:alpha val="40000"/>
                      </a:srgbClr>
                    </a:solidFill>
                  </a:tcPr>
                </a:tc>
              </a:tr>
              <a:tr h="3082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1300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ОБСЛУЖИВАНИЕ ГОСУДАРСТВЕННОГО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И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МУНИЦИПАЛЬНОГО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ДОЛГА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37 666,3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34 460,0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54 636,0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54 636,0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54 636,0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>
                        <a:alpha val="50196"/>
                      </a:srgbClr>
                    </a:solidFill>
                  </a:tcPr>
                </a:tc>
              </a:tr>
              <a:tr h="3748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1301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Обслуживание государственного внутреннего и муниципального долга 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37 666,3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34 460,0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54 636,0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54 636,0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54 636,0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>
                        <a:alpha val="50196"/>
                      </a:srgbClr>
                    </a:solidFill>
                  </a:tcPr>
                </a:tc>
              </a:tr>
              <a:tr h="2018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ВСЕГО РАСХОДОВ</a:t>
                      </a:r>
                    </a:p>
                  </a:txBody>
                  <a:tcPr marL="7697" marR="7697" marT="7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8 641 009,2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9 486 448,5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8 693 429,6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8 610 645,3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8 510 120,4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6080689"/>
              </p:ext>
            </p:extLst>
          </p:nvPr>
        </p:nvGraphicFramePr>
        <p:xfrm>
          <a:off x="-762000" y="4953000"/>
          <a:ext cx="8763000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39</a:t>
            </a:fld>
            <a:endParaRPr lang="en-US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8733321"/>
              </p:ext>
            </p:extLst>
          </p:nvPr>
        </p:nvGraphicFramePr>
        <p:xfrm>
          <a:off x="228600" y="1"/>
          <a:ext cx="86868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 descr="C:\Users\User\Desktop\Downloads\Картинки для презентации\WhatsApp Image 2021-04-13 at 12.03.21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62200"/>
            <a:ext cx="5791200" cy="409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3076" y="71215"/>
            <a:ext cx="8512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Административно - территориальное деление городского округа Серпухов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424333"/>
            <a:ext cx="8686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30 декабря 2018 года все городские и сельские поселения Серпуховского муниципального района были объединены с городским округом Серпухова в единое муниципальное </a:t>
            </a:r>
            <a:r>
              <a:rPr lang="ru-RU" sz="1600" dirty="0" smtClean="0"/>
              <a:t>образование «</a:t>
            </a:r>
            <a:r>
              <a:rPr lang="ru-RU" sz="1600" dirty="0"/>
              <a:t>Г</a:t>
            </a:r>
            <a:r>
              <a:rPr lang="ru-RU" sz="1600" dirty="0" smtClean="0"/>
              <a:t>ородской </a:t>
            </a:r>
            <a:r>
              <a:rPr lang="ru-RU" sz="1600" dirty="0"/>
              <a:t>округ </a:t>
            </a:r>
            <a:r>
              <a:rPr lang="ru-RU" sz="1600" dirty="0" smtClean="0"/>
              <a:t>Серпухов».</a:t>
            </a:r>
          </a:p>
          <a:p>
            <a:pPr algn="just"/>
            <a:r>
              <a:rPr lang="ru-RU" sz="1600" dirty="0" smtClean="0"/>
              <a:t>Городской </a:t>
            </a:r>
            <a:r>
              <a:rPr lang="ru-RU" sz="1600" dirty="0"/>
              <a:t>округ Серпухов расположен в южной части Московской области на реке Наре в 99 км от центра Москвы и 73 км от МКАД.</a:t>
            </a:r>
          </a:p>
          <a:p>
            <a:pPr algn="just"/>
            <a:r>
              <a:rPr lang="ru-RU" sz="1600" dirty="0" smtClean="0"/>
              <a:t>Площадь </a:t>
            </a:r>
            <a:r>
              <a:rPr lang="ru-RU" sz="1600" dirty="0"/>
              <a:t>территории городского округа Серпухов составляет 105634 га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dirty="0" smtClean="0"/>
              <a:t>В состав территории городского округа Серпухов входят 142 населенных пункта.</a:t>
            </a:r>
          </a:p>
        </p:txBody>
      </p:sp>
    </p:spTree>
    <p:extLst>
      <p:ext uri="{BB962C8B-B14F-4D97-AF65-F5344CB8AC3E}">
        <p14:creationId xmlns:p14="http://schemas.microsoft.com/office/powerpoint/2010/main" val="150431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610600" cy="533400"/>
          </a:xfrm>
        </p:spPr>
        <p:txBody>
          <a:bodyPr>
            <a:normAutofit/>
          </a:bodyPr>
          <a:lstStyle/>
          <a:p>
            <a:r>
              <a:rPr lang="ru-RU" sz="1400" b="1" dirty="0" smtClean="0"/>
              <a:t>Объем расходов бюджета городского округа Серпухов в разрезе муниципальных программ, тыс.руб.</a:t>
            </a:r>
            <a:endParaRPr lang="ru-RU" sz="14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4065313"/>
              </p:ext>
            </p:extLst>
          </p:nvPr>
        </p:nvGraphicFramePr>
        <p:xfrm>
          <a:off x="152400" y="381000"/>
          <a:ext cx="8686798" cy="612789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941909"/>
                <a:gridCol w="948978"/>
                <a:gridCol w="802981"/>
                <a:gridCol w="948978"/>
                <a:gridCol w="1021976"/>
                <a:gridCol w="1021976"/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Наименование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муниципальной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программы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2020</a:t>
                      </a:r>
                    </a:p>
                  </a:txBody>
                  <a:tcPr marL="5029" marR="5029" marT="5029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029" marR="5029" marT="5029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3844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МП "Здравоохранение"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922" marR="7922" marT="7922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5 832,4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5 360,9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5 500,0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5 500,0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5 500,0</a:t>
                      </a:r>
                    </a:p>
                  </a:txBody>
                  <a:tcPr marL="9525" marR="9525" marT="9525" marB="0" anchor="ctr"/>
                </a:tc>
              </a:tr>
              <a:tr h="23844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МП "Культура"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922" marR="7922" marT="7922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309 915,2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507 778,7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499 326,4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493 948,4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558 975,3</a:t>
                      </a:r>
                    </a:p>
                  </a:txBody>
                  <a:tcPr marL="9525" marR="9525" marT="9525" marB="0" anchor="ctr"/>
                </a:tc>
              </a:tr>
              <a:tr h="13271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МП "Образование"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922" marR="7922" marT="7922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3 195 684,8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3 149 109,5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3 127 891,2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3 514 807,6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3 489 274,3</a:t>
                      </a:r>
                    </a:p>
                  </a:txBody>
                  <a:tcPr marL="9525" marR="9525" marT="9525" marB="0" anchor="ctr"/>
                </a:tc>
              </a:tr>
              <a:tr h="23844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МП "Социальная защита"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922" marR="7922" marT="7922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116 951,3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120 812,7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133 736,5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136 843,5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138 602,4</a:t>
                      </a:r>
                    </a:p>
                  </a:txBody>
                  <a:tcPr marL="9525" marR="9525" marT="9525" marB="0" anchor="ctr"/>
                </a:tc>
              </a:tr>
              <a:tr h="18923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МП "Спорт"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922" marR="7922" marT="7922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198 045,1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257 351,8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234 449,2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198 054,6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197 054,6</a:t>
                      </a:r>
                    </a:p>
                  </a:txBody>
                  <a:tcPr marL="9525" marR="9525" marT="9525" marB="0" anchor="ctr"/>
                </a:tc>
              </a:tr>
              <a:tr h="23844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МП "Развитие сельского </a:t>
                      </a:r>
                      <a:r>
                        <a:rPr lang="ru-RU" sz="1200" b="0" u="none" strike="noStrike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хозяйства</a:t>
                      </a:r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"</a:t>
                      </a:r>
                      <a:endParaRPr lang="ru-RU" sz="12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922" marR="7922" marT="7922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9 034,1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12 394,2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13 186,4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9 371,1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9 371,1</a:t>
                      </a:r>
                    </a:p>
                  </a:txBody>
                  <a:tcPr marL="9525" marR="9525" marT="9525" marB="0" anchor="ctr"/>
                </a:tc>
              </a:tr>
              <a:tr h="14098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МП "Экология и окружающая среда"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922" marR="7922" marT="7922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120 406,0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984 452,8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1 516 968,0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1 987 847,9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1 966 034,9</a:t>
                      </a:r>
                    </a:p>
                  </a:txBody>
                  <a:tcPr marL="9525" marR="9525" marT="9525" marB="0" anchor="ctr"/>
                </a:tc>
              </a:tr>
              <a:tr h="35097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МП "Безопасность и обеспечение безопасности жизнедеятельности населения"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922" marR="7922" marT="7922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119 840,0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203 403,8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172 932,2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145 795,2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138 197,5</a:t>
                      </a:r>
                    </a:p>
                  </a:txBody>
                  <a:tcPr marL="9525" marR="9525" marT="9525" marB="0" anchor="ctr"/>
                </a:tc>
              </a:tr>
              <a:tr h="18610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МП "Жилище"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922" marR="7922" marT="7922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41 168,3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84 584,8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87 959,0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78 633,0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49 026,0</a:t>
                      </a:r>
                    </a:p>
                  </a:txBody>
                  <a:tcPr marL="9525" marR="9525" marT="9525" marB="0" anchor="ctr"/>
                </a:tc>
              </a:tr>
              <a:tr h="23844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МП "Развитие инженерной инфраструктуры и </a:t>
                      </a:r>
                      <a:r>
                        <a:rPr lang="ru-RU" sz="1200" b="0" u="none" strike="noStrike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lang="ru-RU" sz="1200" b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922" marR="7922" marT="7922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84 218,8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32 835,8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27 945,3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113 553,0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65 651,3</a:t>
                      </a:r>
                    </a:p>
                  </a:txBody>
                  <a:tcPr marL="9525" marR="9525" marT="9525" marB="0" anchor="ctr"/>
                </a:tc>
              </a:tr>
              <a:tr h="23844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МП "Предпринимательство"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922" marR="7922" marT="7922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14 039,9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15 174,6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16 478,1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16 478,1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16 478,1</a:t>
                      </a:r>
                    </a:p>
                  </a:txBody>
                  <a:tcPr marL="9525" marR="9525" marT="9525" marB="0" anchor="ctr"/>
                </a:tc>
              </a:tr>
              <a:tr h="23844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МП "Управление имуществом и муниципальными </a:t>
                      </a:r>
                      <a:r>
                        <a:rPr lang="ru-RU" sz="1200" b="0" u="none" strike="noStrike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финансами</a:t>
                      </a:r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"</a:t>
                      </a:r>
                      <a:endParaRPr lang="ru-RU" sz="12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922" marR="7922" marT="7922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603 222,8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702 825,8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770 671,5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715 262,8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673 013,9</a:t>
                      </a:r>
                    </a:p>
                  </a:txBody>
                  <a:tcPr marL="9525" marR="9525" marT="9525" marB="0" anchor="ctr"/>
                </a:tc>
              </a:tr>
              <a:tr h="37341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МП "Развитие институтов гражданского общества, повышение эффективности местного самоуправления и реализации молодежной </a:t>
                      </a:r>
                      <a:r>
                        <a:rPr lang="ru-RU" sz="1200" b="0" u="none" strike="noStrike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политики</a:t>
                      </a:r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ru-RU" sz="1200" b="0" u="none" strike="noStrike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922" marR="7922" marT="7922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99 547,7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140 279,4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103 185,9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99 900,2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99 842,4</a:t>
                      </a:r>
                    </a:p>
                  </a:txBody>
                  <a:tcPr marL="9525" marR="9525" marT="9525" marB="0" anchor="ctr"/>
                </a:tc>
              </a:tr>
              <a:tr h="27405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МП "Развитие и функционирование дорожно- транспортного </a:t>
                      </a:r>
                      <a:r>
                        <a:rPr lang="ru-RU" sz="1200" b="0" u="none" strike="noStrike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комплекса</a:t>
                      </a:r>
                      <a:r>
                        <a:rPr lang="ru-RU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"</a:t>
                      </a:r>
                      <a:endParaRPr lang="ru-RU" sz="12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922" marR="7922" marT="7922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662 932,4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835 925,9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526 777,7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361 982,3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364 330,6</a:t>
                      </a:r>
                    </a:p>
                  </a:txBody>
                  <a:tcPr marL="9525" marR="9525" marT="9525" marB="0" anchor="ctr"/>
                </a:tc>
              </a:tr>
              <a:tr h="12897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МП "Цифровое муниципальное образование"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922" marR="7922" marT="7922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94 443,3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116 993,6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170 366,6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105 941,2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129 622,7</a:t>
                      </a:r>
                    </a:p>
                  </a:txBody>
                  <a:tcPr marL="9525" marR="9525" marT="9525" marB="0" anchor="ctr"/>
                </a:tc>
              </a:tr>
              <a:tr h="4293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u="none" strike="noStrike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МП "Архитектура и градостроительство"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922" marR="7922" marT="7922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2 738,9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2 389,0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2 470,0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2 470,0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2 470,0</a:t>
                      </a:r>
                    </a:p>
                  </a:txBody>
                  <a:tcPr marL="9525" marR="9525" marT="9525" marB="0" anchor="ctr"/>
                </a:tc>
              </a:tr>
              <a:tr h="23844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МП "Формирование современной комфортной городской среды"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922" marR="7922" marT="7922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921 472,7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1 555 774,0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719 988,3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314 547,8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530 342,2</a:t>
                      </a:r>
                    </a:p>
                  </a:txBody>
                  <a:tcPr marL="9525" marR="9525" marT="9525" marB="0" anchor="ctr"/>
                </a:tc>
              </a:tr>
              <a:tr h="19280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МП "Строительство объектов социальной инфраструктуры"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922" marR="7922" marT="7922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1 776 379,8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949 877,8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533 280,5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282 477,9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49 102,5</a:t>
                      </a:r>
                    </a:p>
                  </a:txBody>
                  <a:tcPr marL="9525" marR="9525" marT="9525" marB="0" anchor="ctr"/>
                </a:tc>
              </a:tr>
              <a:tr h="1524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МП "Переселение граждан из аварийного жилищного фонда"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922" marR="7922" marT="7922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199 842,2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17 829,8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2 714,6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</a:tr>
              <a:tr h="11399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Непрограммные расходы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922" marR="7922" marT="7922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46 519,9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172 709,6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5 531,4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5 500,0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5 500,0</a:t>
                      </a:r>
                    </a:p>
                  </a:txBody>
                  <a:tcPr marL="9525" marR="9525" marT="9525" marB="0" anchor="ctr"/>
                </a:tc>
              </a:tr>
              <a:tr h="22760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922" marR="7922" marT="7922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8 641 009,2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9 486 448,5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8 693 429,6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8 610 645,3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8 510 120,4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2133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41</a:t>
            </a:fld>
            <a:endParaRPr lang="en-US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8106806"/>
              </p:ext>
            </p:extLst>
          </p:nvPr>
        </p:nvGraphicFramePr>
        <p:xfrm>
          <a:off x="228600" y="76200"/>
          <a:ext cx="8839200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381000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>Расходы бюджета городского округа Серпухов с учетом целевых групп </a:t>
            </a:r>
            <a:r>
              <a:rPr lang="ru-RU" sz="1800" b="1" dirty="0" smtClean="0"/>
              <a:t>пользователей</a:t>
            </a:r>
            <a:endParaRPr lang="ru-RU" sz="18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34200" y="6400800"/>
            <a:ext cx="2133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42</a:t>
            </a:fld>
            <a:endParaRPr lang="en-US"/>
          </a:p>
        </p:txBody>
      </p:sp>
      <p:graphicFrame>
        <p:nvGraphicFramePr>
          <p:cNvPr id="7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4895464"/>
              </p:ext>
            </p:extLst>
          </p:nvPr>
        </p:nvGraphicFramePr>
        <p:xfrm>
          <a:off x="228600" y="304800"/>
          <a:ext cx="8686801" cy="617799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19200"/>
                <a:gridCol w="1219200"/>
                <a:gridCol w="1600200"/>
                <a:gridCol w="914400"/>
                <a:gridCol w="685800"/>
                <a:gridCol w="609600"/>
                <a:gridCol w="609600"/>
                <a:gridCol w="609600"/>
                <a:gridCol w="1219201"/>
              </a:tblGrid>
              <a:tr h="495837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</a:rPr>
                        <a:t> муниципальной программы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Целевая группа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 меры социальной поддержки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Размер поддержки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Ч-</a:t>
                      </a:r>
                      <a:r>
                        <a:rPr lang="ru-RU" sz="900" dirty="0" err="1" smtClean="0">
                          <a:solidFill>
                            <a:schemeClr val="tx1"/>
                          </a:solidFill>
                        </a:rPr>
                        <a:t>ть</a:t>
                      </a:r>
                      <a:endParaRPr lang="ru-RU" sz="9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9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 2022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НПА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01521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МП «Социальная защита</a:t>
                      </a:r>
                      <a:r>
                        <a:rPr lang="ru-RU" sz="900" baseline="0" dirty="0" smtClean="0"/>
                        <a:t> населения»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Малообеспеченные</a:t>
                      </a:r>
                      <a:r>
                        <a:rPr lang="ru-RU" sz="900" baseline="0" dirty="0" smtClean="0"/>
                        <a:t> граждане, зарегистрированные на территории городского округа Серпухов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aseline="0" dirty="0" smtClean="0"/>
                        <a:t>Предоставление гражданам субсидий на оплату жилого помещения и коммунальных услуг</a:t>
                      </a:r>
                      <a:endParaRPr lang="ru-RU" sz="9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/>
                        <a:t>1624,01 руб. на 1 человека</a:t>
                      </a:r>
                      <a:r>
                        <a:rPr lang="ru-RU" sz="900" b="0" baseline="0" dirty="0" smtClean="0"/>
                        <a:t> ежемесячно</a:t>
                      </a:r>
                      <a:endParaRPr lang="ru-RU" sz="9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/>
                        <a:t>4500 семей</a:t>
                      </a:r>
                      <a:endParaRPr lang="ru-RU" sz="9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74 080 </a:t>
                      </a:r>
                      <a:r>
                        <a:rPr lang="ru-RU" sz="900" dirty="0" err="1" smtClean="0"/>
                        <a:t>тыс.руб</a:t>
                      </a:r>
                      <a:r>
                        <a:rPr lang="ru-RU" sz="900" dirty="0" smtClean="0"/>
                        <a:t>.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77 041 </a:t>
                      </a:r>
                      <a:r>
                        <a:rPr lang="ru-RU" sz="900" dirty="0" err="1" smtClean="0"/>
                        <a:t>тыс.руб</a:t>
                      </a:r>
                      <a:r>
                        <a:rPr lang="ru-RU" sz="900" dirty="0" smtClean="0"/>
                        <a:t>.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80 123 </a:t>
                      </a:r>
                      <a:r>
                        <a:rPr lang="ru-RU" sz="900" dirty="0" err="1" smtClean="0"/>
                        <a:t>тыс.руб</a:t>
                      </a:r>
                      <a:r>
                        <a:rPr lang="ru-RU" sz="900" dirty="0" smtClean="0"/>
                        <a:t>.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Постановление</a:t>
                      </a:r>
                      <a:r>
                        <a:rPr lang="ru-RU" sz="900" baseline="0" dirty="0" smtClean="0"/>
                        <a:t> Администрации городского округа Серпухов от 24.02.2022 №770-П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629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МП</a:t>
                      </a:r>
                      <a:r>
                        <a:rPr lang="ru-RU" sz="900" baseline="0" dirty="0" smtClean="0"/>
                        <a:t> «Жилище»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Молодые семьи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/>
                        <a:t>Реализация мероприятий</a:t>
                      </a:r>
                      <a:r>
                        <a:rPr lang="ru-RU" sz="900" baseline="0" dirty="0" smtClean="0"/>
                        <a:t> по обеспечению жильем молодых семей</a:t>
                      </a:r>
                      <a:endParaRPr lang="ru-RU" sz="9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err="1" smtClean="0"/>
                        <a:t>Единоразовая</a:t>
                      </a:r>
                      <a:r>
                        <a:rPr lang="ru-RU" sz="900" dirty="0" smtClean="0"/>
                        <a:t> выплата в размере           1412680,50 руб. 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 семья  (3 человека)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1614,6</a:t>
                      </a:r>
                    </a:p>
                    <a:p>
                      <a:pPr algn="ctr"/>
                      <a:r>
                        <a:rPr lang="ru-RU" sz="900" dirty="0" err="1" smtClean="0"/>
                        <a:t>тыс.руб</a:t>
                      </a:r>
                      <a:r>
                        <a:rPr lang="ru-RU" sz="900" dirty="0" smtClean="0"/>
                        <a:t>.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2330,0</a:t>
                      </a:r>
                    </a:p>
                    <a:p>
                      <a:pPr algn="ctr"/>
                      <a:r>
                        <a:rPr lang="ru-RU" sz="900" dirty="0" err="1" smtClean="0"/>
                        <a:t>тыс.руб</a:t>
                      </a:r>
                      <a:r>
                        <a:rPr lang="ru-RU" sz="900" dirty="0" smtClean="0"/>
                        <a:t>.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1892,0</a:t>
                      </a:r>
                    </a:p>
                    <a:p>
                      <a:pPr algn="ctr"/>
                      <a:r>
                        <a:rPr lang="ru-RU" sz="900" dirty="0" err="1" smtClean="0"/>
                        <a:t>тыс.руб</a:t>
                      </a:r>
                      <a:r>
                        <a:rPr lang="ru-RU" sz="900" dirty="0" smtClean="0"/>
                        <a:t>.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Постановление</a:t>
                      </a:r>
                      <a:r>
                        <a:rPr lang="ru-RU" sz="900" baseline="0" dirty="0" smtClean="0"/>
                        <a:t> Администрации городского округа Серпухов от 17.03.2022 №1116-П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040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МП «Здравоохранение»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Работники</a:t>
                      </a:r>
                      <a:r>
                        <a:rPr lang="ru-RU" sz="900" baseline="0" dirty="0" smtClean="0"/>
                        <a:t> здравоохранения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/>
                        <a:t>Установление медицинским и фармацевтическим работникам медицинских организаций</a:t>
                      </a:r>
                      <a:r>
                        <a:rPr lang="ru-RU" sz="900" baseline="0" dirty="0" smtClean="0"/>
                        <a:t> дополнительных гарантий и мер социальной поддержки (частичная компенсация за наем жилья)</a:t>
                      </a:r>
                      <a:endParaRPr lang="ru-RU" sz="9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50% от стоимости</a:t>
                      </a:r>
                      <a:r>
                        <a:rPr lang="ru-RU" sz="900" baseline="0" dirty="0" smtClean="0"/>
                        <a:t> найма жилья, но не более </a:t>
                      </a:r>
                      <a:r>
                        <a:rPr lang="ru-RU" sz="900" baseline="0" dirty="0" smtClean="0"/>
                        <a:t>              15 </a:t>
                      </a:r>
                      <a:r>
                        <a:rPr lang="ru-RU" sz="900" baseline="0" dirty="0" smtClean="0"/>
                        <a:t>000 </a:t>
                      </a:r>
                      <a:r>
                        <a:rPr lang="ru-RU" sz="900" baseline="0" dirty="0" err="1" smtClean="0"/>
                        <a:t>руб.в</a:t>
                      </a:r>
                      <a:r>
                        <a:rPr lang="ru-RU" sz="900" baseline="0" dirty="0" smtClean="0"/>
                        <a:t> месяц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28 человек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 </a:t>
                      </a:r>
                      <a:r>
                        <a:rPr lang="ru-RU" sz="900" dirty="0" smtClean="0"/>
                        <a:t>500,0</a:t>
                      </a:r>
                    </a:p>
                    <a:p>
                      <a:pPr algn="ctr"/>
                      <a:r>
                        <a:rPr lang="ru-RU" sz="900" dirty="0" err="1" smtClean="0"/>
                        <a:t>тыс.руб</a:t>
                      </a:r>
                      <a:r>
                        <a:rPr lang="ru-RU" sz="900" dirty="0" smtClean="0"/>
                        <a:t>.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538,31</a:t>
                      </a:r>
                    </a:p>
                    <a:p>
                      <a:pPr algn="ctr"/>
                      <a:r>
                        <a:rPr lang="ru-RU" sz="900" dirty="0" err="1" smtClean="0"/>
                        <a:t>тыс.руб</a:t>
                      </a:r>
                      <a:r>
                        <a:rPr lang="ru-RU" sz="900" dirty="0" smtClean="0"/>
                        <a:t>.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2961,69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baseline="0" dirty="0" err="1" smtClean="0"/>
                        <a:t>тыс.руб</a:t>
                      </a:r>
                      <a:r>
                        <a:rPr lang="ru-RU" sz="900" baseline="0" dirty="0" smtClean="0"/>
                        <a:t>.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Постановление Администрации городского округа</a:t>
                      </a:r>
                      <a:r>
                        <a:rPr lang="ru-RU" sz="900" baseline="0" dirty="0" smtClean="0"/>
                        <a:t> Серпухов от 30.12.2029 №7070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947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Студенты медицинских учебных заведений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/>
                        <a:t>Предоставление стимулирующих</a:t>
                      </a:r>
                      <a:r>
                        <a:rPr lang="ru-RU" sz="900" baseline="0" dirty="0" smtClean="0"/>
                        <a:t> выплат студентам, направленным на целевое обучение ,по образовательным программам среднего профессионального и высшего образования, обучающимся в медицинских колледжах и ВУЗах, а также лицам, обучающимся по программе ординатуры, для работы в государственных медицинских организациях, находящихся на территории городского округа Серпухов </a:t>
                      </a:r>
                      <a:endParaRPr lang="ru-RU" sz="9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3000 руб. ежемесячно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50 </a:t>
                      </a:r>
                      <a:r>
                        <a:rPr lang="ru-RU" sz="900" dirty="0" smtClean="0"/>
                        <a:t>человек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 </a:t>
                      </a:r>
                      <a:r>
                        <a:rPr lang="ru-RU" sz="900" dirty="0" smtClean="0"/>
                        <a:t>000,0</a:t>
                      </a:r>
                    </a:p>
                    <a:p>
                      <a:pPr algn="ctr"/>
                      <a:r>
                        <a:rPr lang="ru-RU" sz="900" dirty="0" err="1" smtClean="0"/>
                        <a:t>тыс.руб</a:t>
                      </a:r>
                      <a:r>
                        <a:rPr lang="ru-RU" sz="900" dirty="0" smtClean="0"/>
                        <a:t>.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459,0</a:t>
                      </a:r>
                    </a:p>
                    <a:p>
                      <a:pPr algn="ctr"/>
                      <a:r>
                        <a:rPr lang="ru-RU" sz="900" dirty="0" err="1" smtClean="0"/>
                        <a:t>тыс.руб</a:t>
                      </a:r>
                      <a:r>
                        <a:rPr lang="ru-RU" sz="900" dirty="0" smtClean="0"/>
                        <a:t>.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1541 </a:t>
                      </a:r>
                      <a:r>
                        <a:rPr lang="ru-RU" sz="900" dirty="0" err="1" smtClean="0"/>
                        <a:t>тыс.руб</a:t>
                      </a:r>
                      <a:r>
                        <a:rPr lang="ru-RU" sz="900" dirty="0" smtClean="0"/>
                        <a:t>.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Постановление Администрации городского округа</a:t>
                      </a:r>
                      <a:r>
                        <a:rPr lang="ru-RU" sz="900" baseline="0" dirty="0" smtClean="0"/>
                        <a:t> Серпухов от 27.12.2019 №7004</a:t>
                      </a:r>
                      <a:endParaRPr lang="ru-RU" sz="900" dirty="0" smtClean="0"/>
                    </a:p>
                    <a:p>
                      <a:pPr algn="ctr"/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749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3562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Прогноз объема муниципального внутреннего долга городского округа Серпухов Московской области на период 2022-2024гг. </a:t>
            </a:r>
            <a:endParaRPr lang="ru-RU" sz="1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0898935"/>
              </p:ext>
            </p:extLst>
          </p:nvPr>
        </p:nvGraphicFramePr>
        <p:xfrm>
          <a:off x="381000" y="762000"/>
          <a:ext cx="8610600" cy="949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52650"/>
                <a:gridCol w="2152650"/>
                <a:gridCol w="2152650"/>
                <a:gridCol w="215265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Период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На 01.01.2022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На 01.01.2023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На 01.01.2024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Сумма (</a:t>
                      </a:r>
                      <a:r>
                        <a:rPr lang="ru-RU" dirty="0" err="1" smtClean="0"/>
                        <a:t>тыс.руб</a:t>
                      </a:r>
                      <a:r>
                        <a:rPr lang="ru-RU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948 338,2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734 927,1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934 927,1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43</a:t>
            </a:fld>
            <a:endParaRPr lang="en-US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403675723"/>
              </p:ext>
            </p:extLst>
          </p:nvPr>
        </p:nvGraphicFramePr>
        <p:xfrm>
          <a:off x="1447800" y="19812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469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457200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>Национальные проекты, в которых учувствует городской округ Серпухов </a:t>
            </a:r>
            <a:br>
              <a:rPr lang="ru-RU" sz="1800" b="1" dirty="0" smtClean="0"/>
            </a:br>
            <a:endParaRPr lang="ru-RU" sz="1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8798499"/>
              </p:ext>
            </p:extLst>
          </p:nvPr>
        </p:nvGraphicFramePr>
        <p:xfrm>
          <a:off x="304800" y="685800"/>
          <a:ext cx="8686799" cy="499936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23833"/>
                <a:gridCol w="1528233"/>
                <a:gridCol w="1447800"/>
                <a:gridCol w="1286933"/>
              </a:tblGrid>
              <a:tr h="76569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2022 год (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</a:rPr>
                        <a:t>тыс.руб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.)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 год (</a:t>
                      </a:r>
                      <a:r>
                        <a:rPr lang="ru-RU" sz="1600" b="1" baseline="0" dirty="0" err="1" smtClean="0">
                          <a:solidFill>
                            <a:schemeClr val="tx1"/>
                          </a:solidFill>
                        </a:rPr>
                        <a:t>тыс.руб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.)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2024 год (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</a:rPr>
                        <a:t>тыс.руб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.)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2971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Федеральный проект «Формирование комфортной городской среды»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269 015,8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21 540,2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292 896,9</a:t>
                      </a:r>
                      <a:endParaRPr lang="ru-RU" sz="1400" dirty="0"/>
                    </a:p>
                  </a:txBody>
                  <a:tcPr/>
                </a:tc>
              </a:tr>
              <a:tr h="51144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Федеральный проект «Чистая</a:t>
                      </a:r>
                      <a:r>
                        <a:rPr lang="ru-RU" sz="1400" baseline="0" dirty="0" smtClean="0"/>
                        <a:t> страна»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1 509</a:t>
                      </a:r>
                      <a:r>
                        <a:rPr lang="ru-RU" sz="1400" baseline="0" dirty="0" smtClean="0"/>
                        <a:t> 872,6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1 965 538,5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1 965 538,5</a:t>
                      </a:r>
                      <a:endParaRPr lang="ru-RU" sz="1400" dirty="0"/>
                    </a:p>
                  </a:txBody>
                  <a:tcPr/>
                </a:tc>
              </a:tr>
              <a:tr h="432121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Федеральный проект</a:t>
                      </a:r>
                      <a:r>
                        <a:rPr lang="ru-RU" sz="1400" baseline="0" dirty="0" smtClean="0"/>
                        <a:t> «Содействие занятости»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7 579,0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7 579,0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</a:t>
                      </a:r>
                      <a:r>
                        <a:rPr lang="ru-RU" sz="1400" baseline="0" dirty="0" smtClean="0"/>
                        <a:t> 579,0</a:t>
                      </a:r>
                      <a:endParaRPr lang="ru-RU" sz="1400" dirty="0"/>
                    </a:p>
                  </a:txBody>
                  <a:tcPr/>
                </a:tc>
              </a:tr>
              <a:tr h="51144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Федеральный проект «Современная школа»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2 108,0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2107,7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</a:tr>
              <a:tr h="51144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Федеральный проект «Культурная</a:t>
                      </a:r>
                      <a:r>
                        <a:rPr lang="ru-RU" sz="1400" baseline="0" dirty="0" smtClean="0"/>
                        <a:t> среда»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2 545,0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65 000,0</a:t>
                      </a:r>
                      <a:endParaRPr lang="ru-RU" sz="1400" dirty="0"/>
                    </a:p>
                  </a:txBody>
                  <a:tcPr/>
                </a:tc>
              </a:tr>
              <a:tr h="51144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Федеральный проект «Успех каждого</a:t>
                      </a:r>
                      <a:r>
                        <a:rPr lang="ru-RU" sz="1400" baseline="0" dirty="0" smtClean="0"/>
                        <a:t> ребенка»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2 338,2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</a:tr>
              <a:tr h="71462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Федеральный</a:t>
                      </a:r>
                      <a:r>
                        <a:rPr lang="ru-RU" sz="1400" baseline="0" dirty="0" smtClean="0"/>
                        <a:t> проект «Цифровая образовательная среда»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68 897,4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4 472,0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28 153,5</a:t>
                      </a:r>
                      <a:endParaRPr lang="ru-RU" sz="1400" dirty="0"/>
                    </a:p>
                  </a:txBody>
                  <a:tcPr/>
                </a:tc>
              </a:tr>
              <a:tr h="51144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Федеральный</a:t>
                      </a:r>
                      <a:r>
                        <a:rPr lang="ru-RU" sz="1400" baseline="0" dirty="0" smtClean="0"/>
                        <a:t> проект «Спорт- норма жизни»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239 178,0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78 291,4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2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b="1" dirty="0" smtClean="0">
                <a:effectLst/>
              </a:rPr>
              <a:t>Информация об общественно-значимых проектах, реализуемых на территории городского округа Серпухов в 2022 году, руб.</a:t>
            </a:r>
            <a:endParaRPr lang="ru-RU" sz="1600" b="1" dirty="0"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8111546"/>
              </p:ext>
            </p:extLst>
          </p:nvPr>
        </p:nvGraphicFramePr>
        <p:xfrm>
          <a:off x="228600" y="914399"/>
          <a:ext cx="8686800" cy="4845348"/>
        </p:xfrm>
        <a:graphic>
          <a:graphicData uri="http://schemas.openxmlformats.org/drawingml/2006/table">
            <a:tbl>
              <a:tblPr/>
              <a:tblGrid>
                <a:gridCol w="2842952"/>
                <a:gridCol w="1184564"/>
                <a:gridCol w="1026622"/>
                <a:gridCol w="1026622"/>
                <a:gridCol w="1026622"/>
                <a:gridCol w="1579418"/>
              </a:tblGrid>
              <a:tr h="9022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Наименование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проекта, место реализации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Срок ввода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2024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Результаты реализации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4934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Детский сад на 250 мест по адресу: Московская область,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г.о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Серпухов, ул. Фрунзе, около д. 11 (ПИР и строительство)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</a:t>
                      </a:r>
                      <a:endParaRPr lang="ru-RU" sz="12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125 000 000 </a:t>
                      </a:r>
                      <a:endParaRPr lang="ru-RU" sz="12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240 000 000</a:t>
                      </a:r>
                      <a:endParaRPr lang="ru-RU" sz="12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150 084 000</a:t>
                      </a:r>
                      <a:endParaRPr lang="ru-RU" sz="12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Создание детского сада</a:t>
                      </a:r>
                      <a:r>
                        <a:rPr lang="ru-RU" sz="1200" baseline="0" dirty="0" smtClean="0"/>
                        <a:t> на 250 мест с целью решения проблемы нехватки дошкольных учреждений</a:t>
                      </a:r>
                      <a:endParaRPr lang="ru-RU" sz="12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292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Реконструкция стадиона «Спартак» (в том числе ПИР), Московская область, г. о. Серпухов, г. Серпухов, ул. Ленинского Комсомола, д. 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</a:t>
                      </a:r>
                      <a:endParaRPr lang="ru-RU" sz="12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149 971 970</a:t>
                      </a:r>
                      <a:endParaRPr lang="ru-RU" sz="12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239 178 020</a:t>
                      </a:r>
                      <a:endParaRPr lang="ru-RU" sz="12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78 291 420</a:t>
                      </a:r>
                      <a:endParaRPr lang="ru-RU" sz="12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Улучшение качества предоставляемых</a:t>
                      </a:r>
                      <a:r>
                        <a:rPr lang="ru-RU" sz="1200" baseline="0" dirty="0" smtClean="0"/>
                        <a:t> стадионом </a:t>
                      </a:r>
                    </a:p>
                    <a:p>
                      <a:r>
                        <a:rPr lang="ru-RU" sz="1200" baseline="0" dirty="0" smtClean="0"/>
                        <a:t>«Спартак» спортивных услуг</a:t>
                      </a:r>
                      <a:endParaRPr lang="ru-RU" sz="12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086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Победители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Всероссийского конкурса лучших проектов создания комфортной городской среды- Благоустройство набережной реки</a:t>
                      </a:r>
                      <a:b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Нара 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</a:t>
                      </a:r>
                      <a:endParaRPr lang="ru-RU" sz="12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235 844 550</a:t>
                      </a:r>
                      <a:endParaRPr lang="ru-RU" sz="12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/>
                        <a:t>0,0</a:t>
                      </a:r>
                      <a:endParaRPr lang="ru-RU" sz="12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Создание набережной</a:t>
                      </a:r>
                      <a:r>
                        <a:rPr lang="ru-RU" sz="1200" baseline="0" dirty="0" smtClean="0"/>
                        <a:t> реки Нара с целью организации места общественного отдыха</a:t>
                      </a:r>
                      <a:endParaRPr lang="ru-RU" sz="12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8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87362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Муниципальная программа « Здравоохранение»</a:t>
            </a:r>
            <a:endParaRPr lang="ru-RU" sz="2000" b="1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5268449"/>
              </p:ext>
            </p:extLst>
          </p:nvPr>
        </p:nvGraphicFramePr>
        <p:xfrm>
          <a:off x="152402" y="457200"/>
          <a:ext cx="8984271" cy="4469286"/>
        </p:xfrm>
        <a:graphic>
          <a:graphicData uri="http://schemas.openxmlformats.org/drawingml/2006/table">
            <a:tbl>
              <a:tblPr firstRow="1" firstCol="1" bandRow="1"/>
              <a:tblGrid>
                <a:gridCol w="394875"/>
                <a:gridCol w="3541862"/>
                <a:gridCol w="899385"/>
                <a:gridCol w="1110593"/>
                <a:gridCol w="671349"/>
                <a:gridCol w="631120"/>
                <a:gridCol w="571653"/>
                <a:gridCol w="611891"/>
                <a:gridCol w="551543"/>
              </a:tblGrid>
              <a:tr h="9342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 smtClean="0">
                          <a:effectLst/>
                          <a:latin typeface="+mn-lt"/>
                          <a:ea typeface="Times New Roman"/>
                        </a:rPr>
                        <a:t>№</a:t>
                      </a:r>
                      <a:r>
                        <a:rPr lang="ru-RU" sz="1100" u="sng" baseline="0" dirty="0" smtClean="0">
                          <a:effectLst/>
                          <a:latin typeface="+mn-lt"/>
                          <a:ea typeface="Times New Roman"/>
                        </a:rPr>
                        <a:t> п/п</a:t>
                      </a:r>
                      <a:endParaRPr lang="ru-RU" sz="1100" u="sng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677" marR="64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</a:rPr>
                        <a:t>Планируемые результаты реализации программы </a:t>
                      </a:r>
                    </a:p>
                  </a:txBody>
                  <a:tcPr marL="64677" marR="64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</a:rPr>
                        <a:t>Единица измерения</a:t>
                      </a:r>
                    </a:p>
                  </a:txBody>
                  <a:tcPr marL="64677" marR="64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</a:rPr>
                        <a:t>Базовое значение на начало реализации подпрограммы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</a:rPr>
                        <a:t>2019 г.</a:t>
                      </a:r>
                    </a:p>
                  </a:txBody>
                  <a:tcPr marL="64677" marR="64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 smtClean="0">
                          <a:effectLst/>
                          <a:latin typeface="+mn-lt"/>
                          <a:ea typeface="Times New Roman"/>
                        </a:rPr>
                        <a:t>Факт 2020</a:t>
                      </a:r>
                      <a:endParaRPr lang="ru-RU" sz="1100" u="sng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677" marR="64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</a:rPr>
                        <a:t>2021</a:t>
                      </a:r>
                    </a:p>
                  </a:txBody>
                  <a:tcPr marL="64677" marR="64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</a:rPr>
                        <a:t>2022</a:t>
                      </a:r>
                    </a:p>
                  </a:txBody>
                  <a:tcPr marL="64677" marR="64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</a:rPr>
                        <a:t>2023</a:t>
                      </a:r>
                    </a:p>
                  </a:txBody>
                  <a:tcPr marL="64677" marR="64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</a:rPr>
                        <a:t>2024</a:t>
                      </a:r>
                    </a:p>
                  </a:txBody>
                  <a:tcPr marL="64677" marR="64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7371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Times New Roman"/>
                        </a:rPr>
                        <a:t>Подпрограмма 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PT Sans"/>
                        </a:rPr>
                        <a:t>I</a:t>
                      </a:r>
                      <a:r>
                        <a:rPr lang="ru-RU" sz="1100" b="1" dirty="0">
                          <a:effectLst/>
                          <a:latin typeface="+mn-lt"/>
                          <a:ea typeface="Times New Roman"/>
                        </a:rPr>
                        <a:t> «Профилактика заболеваний и формирование здорового образа жизни. Развитие первичной медико-санитарной помощи</a:t>
                      </a:r>
                      <a:r>
                        <a:rPr lang="ru-RU" sz="1100" b="1" dirty="0" smtClean="0">
                          <a:effectLst/>
                          <a:latin typeface="+mn-lt"/>
                          <a:ea typeface="Times New Roman"/>
                        </a:rPr>
                        <a:t>»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77" marR="64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42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1.1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Доля работников предприятий, прошедших диспансеризацию (за исключением предприятий, работающих за счет средств бюджета Московской области)</a:t>
                      </a: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95,0</a:t>
                      </a: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95,0</a:t>
                      </a: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95,0</a:t>
                      </a: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95,0</a:t>
                      </a: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95,0</a:t>
                      </a: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617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1.2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Количество населения, прикрепленного к медицинским организациям на территории городского округа</a:t>
                      </a: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88,0</a:t>
                      </a: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95,0</a:t>
                      </a: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95,0</a:t>
                      </a: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95,0</a:t>
                      </a: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95,0</a:t>
                      </a: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95,0</a:t>
                      </a: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9015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r>
                        <a:rPr lang="ru-RU" sz="1100" b="1" dirty="0" smtClean="0">
                          <a:effectLst/>
                          <a:latin typeface="+mn-lt"/>
                          <a:ea typeface="Times New Roman"/>
                        </a:rPr>
                        <a:t>Подпрограмма </a:t>
                      </a:r>
                      <a:r>
                        <a:rPr lang="en-US" sz="1100" b="1" dirty="0">
                          <a:effectLst/>
                          <a:latin typeface="+mn-lt"/>
                          <a:ea typeface="Times New Roman"/>
                        </a:rPr>
                        <a:t>V</a:t>
                      </a:r>
                      <a:r>
                        <a:rPr lang="ru-RU" sz="1100" b="1" dirty="0">
                          <a:effectLst/>
                          <a:latin typeface="+mn-lt"/>
                          <a:ea typeface="Times New Roman"/>
                        </a:rPr>
                        <a:t> «Финансовое обеспечение системы организации медицинской помощи»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210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2.1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Доля медицинских работников (врачей первичного звена и специалистов узкого профиля), обеспеченных жильем, из числа привлеченных и нуждающихся в жилье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100,0</a:t>
                      </a: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100,0</a:t>
                      </a: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100,0</a:t>
                      </a: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100,0</a:t>
                      </a: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100,0</a:t>
                      </a: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100,0</a:t>
                      </a: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38100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Муниципальная программа «Культура»</a:t>
            </a:r>
            <a:endParaRPr lang="ru-RU" sz="2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5946402"/>
              </p:ext>
            </p:extLst>
          </p:nvPr>
        </p:nvGraphicFramePr>
        <p:xfrm>
          <a:off x="228600" y="457200"/>
          <a:ext cx="8688020" cy="5931719"/>
        </p:xfrm>
        <a:graphic>
          <a:graphicData uri="http://schemas.openxmlformats.org/drawingml/2006/table">
            <a:tbl>
              <a:tblPr firstRow="1" firstCol="1" bandRow="1"/>
              <a:tblGrid>
                <a:gridCol w="457200"/>
                <a:gridCol w="2775259"/>
                <a:gridCol w="823598"/>
                <a:gridCol w="1146367"/>
                <a:gridCol w="625887"/>
                <a:gridCol w="625291"/>
                <a:gridCol w="729507"/>
                <a:gridCol w="42325"/>
                <a:gridCol w="731293"/>
                <a:gridCol w="731293"/>
              </a:tblGrid>
              <a:tr h="38202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</a:rPr>
                        <a:t>п/п</a:t>
                      </a:r>
                    </a:p>
                  </a:txBody>
                  <a:tcPr marL="16925" marR="16925" marT="16925" marB="16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</a:rPr>
                        <a:t>Планируемые результаты реализации программы</a:t>
                      </a:r>
                    </a:p>
                  </a:txBody>
                  <a:tcPr marL="16925" marR="16925" marT="16925" marB="16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>
                          <a:effectLst/>
                          <a:latin typeface="+mn-lt"/>
                          <a:ea typeface="Times New Roman"/>
                        </a:rPr>
                        <a:t>Единица измерения</a:t>
                      </a:r>
                    </a:p>
                  </a:txBody>
                  <a:tcPr marL="16925" marR="16925" marT="16925" marB="16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</a:rPr>
                        <a:t>Базовое значение показателя на начало реализации программы</a:t>
                      </a:r>
                    </a:p>
                  </a:txBody>
                  <a:tcPr marL="16925" marR="16925" marT="16925" marB="16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u="sng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6925" marR="16925" marT="16925" marB="16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22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 smtClean="0">
                          <a:effectLst/>
                          <a:latin typeface="+mn-lt"/>
                          <a:ea typeface="Times New Roman"/>
                        </a:rPr>
                        <a:t>Факт 2020 </a:t>
                      </a: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</a:rPr>
                        <a:t>г.</a:t>
                      </a:r>
                    </a:p>
                  </a:txBody>
                  <a:tcPr marL="16925" marR="16925" marT="16925" marB="16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</a:rPr>
                        <a:t>2021 г.</a:t>
                      </a:r>
                    </a:p>
                  </a:txBody>
                  <a:tcPr marL="16925" marR="16925" marT="16925" marB="16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>
                          <a:effectLst/>
                          <a:latin typeface="+mn-lt"/>
                          <a:ea typeface="Times New Roman"/>
                        </a:rPr>
                        <a:t>2022 г.</a:t>
                      </a:r>
                    </a:p>
                  </a:txBody>
                  <a:tcPr marL="16925" marR="16925" marT="16925" marB="16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>
                          <a:effectLst/>
                          <a:latin typeface="+mn-lt"/>
                          <a:ea typeface="Times New Roman"/>
                        </a:rPr>
                        <a:t>2023 г.</a:t>
                      </a:r>
                    </a:p>
                  </a:txBody>
                  <a:tcPr marL="16925" marR="16925" marT="16925" marB="16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</a:rPr>
                        <a:t>2024 г.</a:t>
                      </a:r>
                    </a:p>
                  </a:txBody>
                  <a:tcPr marL="16925" marR="16925" marT="16925" marB="16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35216"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Подпрограмма 1 «Сохранение, использование, популяризация и государственная охрана объектов культурного наследия (памятников истории и культуры) народов Российской Федерации»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6925" marR="16925" marT="16925" marB="16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747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1.1.</a:t>
                      </a:r>
                    </a:p>
                  </a:txBody>
                  <a:tcPr marL="16925" marR="16925" marT="16925" marB="16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Показатель 1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Увеличение доли объектов культурного наследия, находящихся в собственности муниципального образования, по которым проведены работы по сохранению, в общем количестве объектов культурного наследия, находящихся в собственности муниципальных образований, нуждающихся в указанных работах</a:t>
                      </a:r>
                    </a:p>
                  </a:txBody>
                  <a:tcPr marL="16925" marR="16925" marT="16925" marB="16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</a:p>
                  </a:txBody>
                  <a:tcPr marL="16925" marR="16925" marT="16925" marB="16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6925" marR="16925" marT="16925" marB="16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6925" marR="16925" marT="16925" marB="16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6925" marR="16925" marT="16925" marB="16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6925" marR="16925" marT="16925" marB="16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6925" marR="16925" marT="16925" marB="16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6925" marR="16925" marT="16925" marB="16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7937">
                <a:tc gridSpan="10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66315" algn="l"/>
                        </a:tabLs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	</a:t>
                      </a: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Подпрограмма 2 «Развитие музейного дела и народных художественных промыслов»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6925" marR="16925" marT="16925" marB="16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0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2.1.</a:t>
                      </a:r>
                    </a:p>
                  </a:txBody>
                  <a:tcPr marL="16925" marR="16925" marT="16925" marB="16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Показатель 1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Макропоказатель подпрограммы.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Увеличение общего количества посещений музеев</a:t>
                      </a:r>
                    </a:p>
                  </a:txBody>
                  <a:tcPr marL="16925" marR="16925" marT="16925" marB="16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</a:p>
                  </a:txBody>
                  <a:tcPr marL="16925" marR="16925" marT="16925" marB="16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102</a:t>
                      </a:r>
                    </a:p>
                  </a:txBody>
                  <a:tcPr marL="16925" marR="16925" marT="16925" marB="16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104</a:t>
                      </a:r>
                    </a:p>
                  </a:txBody>
                  <a:tcPr marL="16925" marR="16925" marT="16925" marB="16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108</a:t>
                      </a:r>
                    </a:p>
                  </a:txBody>
                  <a:tcPr marL="16925" marR="16925" marT="16925" marB="16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111</a:t>
                      </a:r>
                    </a:p>
                  </a:txBody>
                  <a:tcPr marL="16925" marR="16925" marT="16925" marB="16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113</a:t>
                      </a:r>
                    </a:p>
                  </a:txBody>
                  <a:tcPr marL="16925" marR="16925" marT="16925" marB="16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115</a:t>
                      </a:r>
                    </a:p>
                  </a:txBody>
                  <a:tcPr marL="16925" marR="16925" marT="16925" marB="16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561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2.2.</a:t>
                      </a:r>
                    </a:p>
                  </a:txBody>
                  <a:tcPr marL="16925" marR="16925" marT="16925" marB="16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Показатель 2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Перевод в электронный вид музейных фондов</a:t>
                      </a:r>
                    </a:p>
                  </a:txBody>
                  <a:tcPr marL="16925" marR="16925" marT="16925" marB="16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</a:p>
                  </a:txBody>
                  <a:tcPr marL="16925" marR="16925" marT="16925" marB="16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6925" marR="16925" marT="16925" marB="16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20</a:t>
                      </a:r>
                    </a:p>
                  </a:txBody>
                  <a:tcPr marL="16925" marR="16925" marT="16925" marB="16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45</a:t>
                      </a:r>
                    </a:p>
                  </a:txBody>
                  <a:tcPr marL="16925" marR="16925" marT="16925" marB="16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50</a:t>
                      </a:r>
                    </a:p>
                  </a:txBody>
                  <a:tcPr marL="16925" marR="16925" marT="16925" marB="16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50</a:t>
                      </a:r>
                    </a:p>
                  </a:txBody>
                  <a:tcPr marL="16925" marR="16925" marT="16925" marB="16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50</a:t>
                      </a:r>
                    </a:p>
                  </a:txBody>
                  <a:tcPr marL="16925" marR="16925" marT="16925" marB="16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7937"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Подпрограмма 3 «Развитие библиотечного дела»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6925" marR="16925" marT="16925" marB="16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42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3.1.</a:t>
                      </a:r>
                    </a:p>
                  </a:txBody>
                  <a:tcPr marL="16925" marR="16925" marT="16925" marB="16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Показатель 1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Макропоказатель подпрограммы.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Обеспечение роста числа пользователей муниципальных библиотек Московской области</a:t>
                      </a:r>
                    </a:p>
                  </a:txBody>
                  <a:tcPr marL="16925" marR="16925" marT="16925" marB="16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человек</a:t>
                      </a:r>
                    </a:p>
                  </a:txBody>
                  <a:tcPr marL="16925" marR="16925" marT="16925" marB="16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30690</a:t>
                      </a:r>
                    </a:p>
                  </a:txBody>
                  <a:tcPr marL="16925" marR="16925" marT="16925" marB="16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30720</a:t>
                      </a:r>
                    </a:p>
                  </a:txBody>
                  <a:tcPr marL="16925" marR="16925" marT="16925" marB="16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30750</a:t>
                      </a:r>
                    </a:p>
                  </a:txBody>
                  <a:tcPr marL="16925" marR="16925" marT="16925" marB="16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30780</a:t>
                      </a:r>
                    </a:p>
                  </a:txBody>
                  <a:tcPr marL="16925" marR="16925" marT="16925" marB="16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30810</a:t>
                      </a:r>
                    </a:p>
                  </a:txBody>
                  <a:tcPr marL="16925" marR="16925" marT="16925" marB="16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30840</a:t>
                      </a:r>
                    </a:p>
                  </a:txBody>
                  <a:tcPr marL="16925" marR="16925" marT="16925" marB="16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334962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Муниципальная программа «Культура»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7120976"/>
              </p:ext>
            </p:extLst>
          </p:nvPr>
        </p:nvGraphicFramePr>
        <p:xfrm>
          <a:off x="152400" y="457200"/>
          <a:ext cx="8915400" cy="6099966"/>
        </p:xfrm>
        <a:graphic>
          <a:graphicData uri="http://schemas.openxmlformats.org/drawingml/2006/table">
            <a:tbl>
              <a:tblPr firstRow="1" firstCol="1" bandRow="1"/>
              <a:tblGrid>
                <a:gridCol w="381000"/>
                <a:gridCol w="3048000"/>
                <a:gridCol w="914400"/>
                <a:gridCol w="987234"/>
                <a:gridCol w="651832"/>
                <a:gridCol w="651212"/>
                <a:gridCol w="759747"/>
                <a:gridCol w="760367"/>
                <a:gridCol w="761608"/>
              </a:tblGrid>
              <a:tr h="609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3.2.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Показатель </a:t>
                      </a:r>
                      <a:r>
                        <a:rPr lang="ru-RU" sz="1200" dirty="0" smtClean="0">
                          <a:effectLst/>
                          <a:latin typeface="+mj-lt"/>
                          <a:ea typeface="Times New Roman"/>
                        </a:rPr>
                        <a:t>2.</a:t>
                      </a:r>
                      <a:r>
                        <a:rPr lang="ru-RU" sz="1200" baseline="0" dirty="0" smtClean="0">
                          <a:effectLst/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+mj-lt"/>
                          <a:ea typeface="Times New Roman"/>
                        </a:rPr>
                        <a:t>Увеличение </a:t>
                      </a: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количества библиотек, внедривших стандарты деятельности библиотеки нового формата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единица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1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</a:rPr>
                        <a:t>1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</a:rPr>
                        <a:t>1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</a:rPr>
                        <a:t>1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</a:rPr>
                        <a:t>1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</a:rPr>
                        <a:t>2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</a:rPr>
                        <a:t>3.3.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Показатель </a:t>
                      </a:r>
                      <a:r>
                        <a:rPr lang="ru-RU" sz="1200" dirty="0" smtClean="0">
                          <a:effectLst/>
                          <a:latin typeface="+mj-lt"/>
                          <a:ea typeface="Times New Roman"/>
                        </a:rPr>
                        <a:t>3.</a:t>
                      </a:r>
                      <a:r>
                        <a:rPr lang="ru-RU" sz="1200" baseline="0" dirty="0" smtClean="0">
                          <a:effectLst/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+mj-lt"/>
                          <a:ea typeface="Times New Roman"/>
                        </a:rPr>
                        <a:t>Доля </a:t>
                      </a: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муниципальных библиотек, соответствующих требованиям к условиям деятельности библиотек Московской области (стандарту)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</a:rPr>
                        <a:t>процент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</a:rPr>
                        <a:t>114,3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</a:rPr>
                        <a:t>128,6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</a:rPr>
                        <a:t>128,6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</a:rPr>
                        <a:t>142,8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</a:rPr>
                        <a:t>142,8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</a:rPr>
                        <a:t>181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86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</a:rPr>
                        <a:t>3.4.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Показатель </a:t>
                      </a:r>
                      <a:r>
                        <a:rPr lang="ru-RU" sz="1200" dirty="0" smtClean="0">
                          <a:effectLst/>
                          <a:latin typeface="+mj-lt"/>
                          <a:ea typeface="Times New Roman"/>
                        </a:rPr>
                        <a:t>4.</a:t>
                      </a:r>
                      <a:r>
                        <a:rPr lang="ru-RU" sz="1200" baseline="0" dirty="0" smtClean="0">
                          <a:effectLst/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+mj-lt"/>
                          <a:ea typeface="Times New Roman"/>
                        </a:rPr>
                        <a:t>Увеличение </a:t>
                      </a: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посещаемости общедоступных (публичных) библиотек, а также культурно-массовых мероприятий, проводимых в библиотеках Московской области к уровню 2017 года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процент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</a:rPr>
                        <a:t>102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</a:rPr>
                        <a:t>106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</a:rPr>
                        <a:t>110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114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</a:rPr>
                        <a:t>118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</a:rPr>
                        <a:t>120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281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</a:rPr>
                        <a:t>3.5.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Показатель </a:t>
                      </a:r>
                      <a:r>
                        <a:rPr lang="ru-RU" sz="1200" dirty="0" smtClean="0">
                          <a:effectLst/>
                          <a:latin typeface="+mj-lt"/>
                          <a:ea typeface="Times New Roman"/>
                        </a:rPr>
                        <a:t>5.</a:t>
                      </a:r>
                      <a:r>
                        <a:rPr lang="ru-RU" sz="1200" baseline="0" dirty="0" smtClean="0">
                          <a:effectLst/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+mj-lt"/>
                          <a:ea typeface="Times New Roman"/>
                        </a:rPr>
                        <a:t>Количество </a:t>
                      </a: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посещений библиотек (на 1 жителя в год) (комплектование книжных фондов муниципальных общедоступных библиотек)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посещений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1,62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</a:rPr>
                        <a:t>1,1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</a:rPr>
                        <a:t>1,75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</a:rPr>
                        <a:t>1,8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</a:rPr>
                        <a:t>1,85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1,9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0624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j-lt"/>
                          <a:ea typeface="Times New Roman"/>
                        </a:rPr>
                        <a:t>Подпрограмма 4 «Развитие профессионального искусства, гастрольно-концертной и культурно- досуговой деятельности, кинематографии</a:t>
                      </a:r>
                      <a:r>
                        <a:rPr lang="ru-RU" sz="1200" b="1" dirty="0" smtClean="0">
                          <a:effectLst/>
                          <a:latin typeface="+mj-lt"/>
                          <a:ea typeface="Times New Roman"/>
                        </a:rPr>
                        <a:t>»</a:t>
                      </a:r>
                      <a:r>
                        <a:rPr lang="ru-RU" sz="1200" b="1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7372" marR="17372" marT="17372" marB="173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94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</a:rPr>
                        <a:t>4.1.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Показатель </a:t>
                      </a:r>
                      <a:r>
                        <a:rPr lang="ru-RU" sz="1200" dirty="0" smtClean="0">
                          <a:effectLst/>
                          <a:latin typeface="+mj-lt"/>
                          <a:ea typeface="Times New Roman"/>
                        </a:rPr>
                        <a:t>1.Увеличение </a:t>
                      </a: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количества посетителей театрально-концертных и киномероприятий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человек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32 800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33 600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34 400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35 200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</a:rPr>
                        <a:t>36 000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</a:rPr>
                        <a:t>36 800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235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4.2.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Показатель </a:t>
                      </a:r>
                      <a:r>
                        <a:rPr lang="ru-RU" sz="1200" dirty="0" smtClean="0">
                          <a:effectLst/>
                          <a:latin typeface="+mj-lt"/>
                          <a:ea typeface="Times New Roman"/>
                        </a:rPr>
                        <a:t>2.Количество </a:t>
                      </a: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посещений организаций культуры (профессиональных театров) по отношению к уровню 2010 года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процент по отношению к базовому значению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Times New Roman"/>
                        </a:rPr>
                        <a:t>203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Times New Roman"/>
                        </a:rPr>
                        <a:t>204</a:t>
                      </a: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	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Times New Roman"/>
                        </a:rPr>
                        <a:t>205</a:t>
                      </a: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	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Times New Roman"/>
                        </a:rPr>
                        <a:t>206</a:t>
                      </a: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	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Times New Roman"/>
                        </a:rPr>
                        <a:t>207</a:t>
                      </a: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	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Times New Roman"/>
                        </a:rPr>
                        <a:t>208</a:t>
                      </a: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	</a:t>
                      </a:r>
                    </a:p>
                  </a:txBody>
                  <a:tcPr marL="17372" marR="17372" marT="17372" marB="173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494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4.3.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Показатель </a:t>
                      </a:r>
                      <a:r>
                        <a:rPr lang="ru-RU" sz="1200" dirty="0" smtClean="0">
                          <a:effectLst/>
                          <a:latin typeface="+mj-lt"/>
                          <a:ea typeface="Times New Roman"/>
                        </a:rPr>
                        <a:t>3</a:t>
                      </a:r>
                      <a:r>
                        <a:rPr lang="ru-RU" sz="1200" baseline="0" dirty="0" smtClean="0">
                          <a:effectLst/>
                          <a:latin typeface="+mj-lt"/>
                          <a:ea typeface="Times New Roman"/>
                        </a:rPr>
                        <a:t>.</a:t>
                      </a:r>
                      <a:r>
                        <a:rPr lang="ru-RU" sz="1200" dirty="0" smtClean="0">
                          <a:effectLst/>
                          <a:latin typeface="+mj-lt"/>
                          <a:ea typeface="Times New Roman"/>
                        </a:rPr>
                        <a:t>Количество </a:t>
                      </a: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стипендий Главы муниципального образования Московской области выдающимся деятелям культуры и искусства Московской области 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</a:rPr>
                        <a:t>единица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</a:rPr>
                        <a:t>1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1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</a:rPr>
                        <a:t>1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</a:rPr>
                        <a:t>1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1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1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8100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Муниципальная программа «Культура»</a:t>
            </a:r>
            <a:endParaRPr lang="ru-RU" sz="2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2245499"/>
              </p:ext>
            </p:extLst>
          </p:nvPr>
        </p:nvGraphicFramePr>
        <p:xfrm>
          <a:off x="152400" y="513882"/>
          <a:ext cx="8839199" cy="6115518"/>
        </p:xfrm>
        <a:graphic>
          <a:graphicData uri="http://schemas.openxmlformats.org/drawingml/2006/table">
            <a:tbl>
              <a:tblPr firstRow="1" firstCol="1" bandRow="1"/>
              <a:tblGrid>
                <a:gridCol w="381000"/>
                <a:gridCol w="2869981"/>
                <a:gridCol w="850408"/>
                <a:gridCol w="1183684"/>
                <a:gridCol w="646261"/>
                <a:gridCol w="645646"/>
                <a:gridCol w="753253"/>
                <a:gridCol w="753868"/>
                <a:gridCol w="755098"/>
              </a:tblGrid>
              <a:tr h="6136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4.4.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Показатель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4.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Увеличение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количества посещений театров (мероприятий в России)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102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104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106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108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110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112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576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4.5.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Показатель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5.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Соотношение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средней заработной платы работников учреждений культуры к среднемесячной начисленной заработной плате наемных работников в организациях, у индивидуальных предпринимателей и физических лиц (среднемесячному доходу от трудовой деятельности) в Московской области 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45980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/>
                        </a:rPr>
                        <a:t>Подпрограмма </a:t>
                      </a: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5 «Укрепление материально- технической базы государственных и муниципальных учреждений культуры Московской области</a:t>
                      </a:r>
                      <a:r>
                        <a:rPr lang="ru-RU" sz="1200" b="1" dirty="0" smtClean="0">
                          <a:effectLst/>
                          <a:latin typeface="+mn-lt"/>
                          <a:ea typeface="Times New Roman"/>
                        </a:rPr>
                        <a:t>»</a:t>
                      </a: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7223" marR="17223" marT="17223" marB="17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95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5.1.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Показатель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1.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Увеличение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на 15% числа посещений организаций культуры к 2018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101,83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104,83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108,43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112,28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115,75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117,89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986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5.2.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Показатель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2.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Увеличение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доли учреждений клубного типа, соответствующих требованиям к условиям деятельности культурно-досуговых учреждений Московской области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50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50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75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75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835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5.3.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Показатель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3.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Количество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отремонтированных объектов организаций культуры (по которым проведен капитальный ремонт, техническое переоснащение современным непроизводственным оборудованием и благоустройство территории)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единица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480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5.4.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Показатель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4.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Количество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организаций культуры, получивших современное оборудование в 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/>
                        </a:rPr>
                        <a:t>т.ч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. кинооборудование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единица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789"/>
            <a:ext cx="8229600" cy="411162"/>
          </a:xfrm>
        </p:spPr>
        <p:txBody>
          <a:bodyPr>
            <a:normAutofit/>
          </a:bodyPr>
          <a:lstStyle/>
          <a:p>
            <a:r>
              <a:rPr lang="ru-RU" sz="1800" b="1" dirty="0"/>
              <a:t>Основа формирования бюджета городского округа </a:t>
            </a:r>
            <a:r>
              <a:rPr lang="ru-RU" sz="1800" b="1" dirty="0" smtClean="0"/>
              <a:t>Серпухов на 2022 - 2024 гг.</a:t>
            </a:r>
            <a:endParaRPr lang="ru-RU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533400"/>
            <a:ext cx="8610600" cy="6248400"/>
          </a:xfrm>
        </p:spPr>
        <p:txBody>
          <a:bodyPr>
            <a:normAutofit/>
          </a:bodyPr>
          <a:lstStyle/>
          <a:p>
            <a:pPr marL="445770" indent="-285750"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cs typeface="Times New Roman" panose="02020603050405020304" pitchFamily="18" charset="0"/>
              </a:rPr>
              <a:t>Федеральный закон от 06.10.2003 № 131-ФЗ «Об общих принципах организации местного самоуправления в Российской Федерации</a:t>
            </a:r>
            <a:r>
              <a:rPr lang="ru-RU" altLang="ru-RU" sz="1600" dirty="0" smtClean="0">
                <a:cs typeface="Times New Roman" panose="02020603050405020304" pitchFamily="18" charset="0"/>
              </a:rPr>
              <a:t>»</a:t>
            </a:r>
          </a:p>
          <a:p>
            <a:pPr marL="445770" indent="-285750"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 smtClean="0">
                <a:latin typeface="+mj-lt"/>
                <a:cs typeface="Times New Roman" panose="02020603050405020304" pitchFamily="18" charset="0"/>
              </a:rPr>
              <a:t>Устав городского округа Серпухов Московской области</a:t>
            </a:r>
          </a:p>
          <a:p>
            <a:pPr marL="445770" indent="-285750"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 smtClean="0">
                <a:latin typeface="+mj-lt"/>
                <a:cs typeface="Times New Roman" panose="02020603050405020304" pitchFamily="18" charset="0"/>
              </a:rPr>
              <a:t>Бюджетный </a:t>
            </a:r>
            <a:r>
              <a:rPr lang="ru-RU" altLang="ru-RU" sz="1600" dirty="0">
                <a:latin typeface="+mj-lt"/>
                <a:cs typeface="Times New Roman" panose="02020603050405020304" pitchFamily="18" charset="0"/>
              </a:rPr>
              <a:t>кодекс Российской </a:t>
            </a:r>
            <a:r>
              <a:rPr lang="ru-RU" altLang="ru-RU" sz="1600" dirty="0" smtClean="0">
                <a:latin typeface="+mj-lt"/>
                <a:cs typeface="Times New Roman" panose="02020603050405020304" pitchFamily="18" charset="0"/>
              </a:rPr>
              <a:t>Федерации</a:t>
            </a:r>
          </a:p>
          <a:p>
            <a:pPr marL="445770" indent="-285750"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 smtClean="0">
                <a:latin typeface="+mj-lt"/>
                <a:cs typeface="Times New Roman" panose="02020603050405020304" pitchFamily="18" charset="0"/>
              </a:rPr>
              <a:t>Прогноз социально-экономического развития городского округа Серпухов на 2022 - 2024 гг.</a:t>
            </a:r>
          </a:p>
          <a:p>
            <a:pPr marL="445770" indent="-285750"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 smtClean="0">
                <a:latin typeface="+mj-lt"/>
                <a:cs typeface="Times New Roman" panose="02020603050405020304" pitchFamily="18" charset="0"/>
              </a:rPr>
              <a:t>Основные направления бюджетной и налоговой политики городского округа Серпухов на 2022-2024 гг. </a:t>
            </a:r>
          </a:p>
          <a:p>
            <a:pPr marL="445770" indent="-285750"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 smtClean="0">
                <a:latin typeface="+mj-lt"/>
                <a:cs typeface="Times New Roman" panose="02020603050405020304" pitchFamily="18" charset="0"/>
              </a:rPr>
              <a:t>Муниципальные программы городского округа Серпухов на 2020- 2024 гг. </a:t>
            </a:r>
            <a:endParaRPr lang="ru-RU" altLang="ru-RU" sz="1600" dirty="0">
              <a:latin typeface="+mj-lt"/>
              <a:cs typeface="Times New Roman" panose="02020603050405020304" pitchFamily="18" charset="0"/>
            </a:endParaRPr>
          </a:p>
          <a:p>
            <a:pPr marL="445770" indent="-285750"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 smtClean="0">
                <a:latin typeface="+mj-lt"/>
                <a:cs typeface="Times New Roman" panose="02020603050405020304" pitchFamily="18" charset="0"/>
              </a:rPr>
              <a:t>Закон </a:t>
            </a:r>
            <a:r>
              <a:rPr lang="ru-RU" altLang="ru-RU" sz="1600" dirty="0">
                <a:latin typeface="+mj-lt"/>
                <a:cs typeface="Times New Roman" panose="02020603050405020304" pitchFamily="18" charset="0"/>
              </a:rPr>
              <a:t>Московской области от 19.09.2007 № </a:t>
            </a:r>
            <a:r>
              <a:rPr lang="ru-RU" altLang="ru-RU" sz="1600" dirty="0" smtClean="0">
                <a:latin typeface="+mj-lt"/>
                <a:cs typeface="Times New Roman" panose="02020603050405020304" pitchFamily="18" charset="0"/>
              </a:rPr>
              <a:t>151/2007-ОЗ </a:t>
            </a:r>
            <a:r>
              <a:rPr lang="ru-RU" altLang="ru-RU" sz="1600" dirty="0">
                <a:latin typeface="+mj-lt"/>
                <a:cs typeface="Times New Roman" panose="02020603050405020304" pitchFamily="18" charset="0"/>
              </a:rPr>
              <a:t>«О бюджетном процессе в Московской области»</a:t>
            </a:r>
          </a:p>
          <a:p>
            <a:pPr marL="445770" indent="-285750"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600" dirty="0" smtClean="0">
                <a:latin typeface="+mj-lt"/>
                <a:cs typeface="Times New Roman" panose="02020603050405020304" pitchFamily="18" charset="0"/>
              </a:rPr>
              <a:t>Решение </a:t>
            </a:r>
            <a:r>
              <a:rPr lang="ru-RU" altLang="ru-RU" sz="1600" dirty="0">
                <a:latin typeface="+mj-lt"/>
                <a:cs typeface="Times New Roman" panose="02020603050405020304" pitchFamily="18" charset="0"/>
              </a:rPr>
              <a:t>Совета депутатов городского округа </a:t>
            </a:r>
            <a:r>
              <a:rPr lang="ru-RU" altLang="ru-RU" sz="1600" dirty="0" smtClean="0">
                <a:latin typeface="+mj-lt"/>
                <a:cs typeface="Times New Roman" panose="02020603050405020304" pitchFamily="18" charset="0"/>
              </a:rPr>
              <a:t>Серпухов </a:t>
            </a:r>
            <a:r>
              <a:rPr lang="ru-RU" altLang="ru-RU" sz="1600" dirty="0">
                <a:latin typeface="+mj-lt"/>
                <a:cs typeface="Times New Roman" panose="02020603050405020304" pitchFamily="18" charset="0"/>
              </a:rPr>
              <a:t>от </a:t>
            </a:r>
            <a:r>
              <a:rPr lang="en-US" altLang="ru-RU" sz="1600" dirty="0" smtClean="0">
                <a:latin typeface="+mj-lt"/>
                <a:cs typeface="Times New Roman" panose="02020603050405020304" pitchFamily="18" charset="0"/>
              </a:rPr>
              <a:t>25.08.2010 </a:t>
            </a:r>
            <a:r>
              <a:rPr lang="en-US" altLang="ru-RU" sz="1600" dirty="0">
                <a:latin typeface="+mj-lt"/>
                <a:cs typeface="Times New Roman" panose="02020603050405020304" pitchFamily="18" charset="0"/>
              </a:rPr>
              <a:t>N 593/91 </a:t>
            </a:r>
            <a:r>
              <a:rPr lang="ru-RU" altLang="ru-RU" sz="1600" dirty="0" smtClean="0">
                <a:latin typeface="+mj-lt"/>
                <a:cs typeface="Times New Roman" panose="02020603050405020304" pitchFamily="18" charset="0"/>
              </a:rPr>
              <a:t>«</a:t>
            </a:r>
            <a:r>
              <a:rPr lang="ru-RU" altLang="ru-RU" sz="1600" dirty="0">
                <a:latin typeface="+mj-lt"/>
                <a:cs typeface="Times New Roman" panose="02020603050405020304" pitchFamily="18" charset="0"/>
              </a:rPr>
              <a:t>Об утверждении </a:t>
            </a:r>
            <a:r>
              <a:rPr lang="ru-RU" altLang="ru-RU" sz="1600" dirty="0" smtClean="0">
                <a:latin typeface="+mj-lt"/>
                <a:cs typeface="Times New Roman" panose="02020603050405020304" pitchFamily="18" charset="0"/>
              </a:rPr>
              <a:t>Положения </a:t>
            </a:r>
            <a:r>
              <a:rPr lang="ru-RU" altLang="ru-RU" sz="1600" dirty="0">
                <a:latin typeface="+mj-lt"/>
                <a:cs typeface="Times New Roman" panose="02020603050405020304" pitchFamily="18" charset="0"/>
              </a:rPr>
              <a:t>о бюджетном процессе в городском округе </a:t>
            </a:r>
            <a:r>
              <a:rPr lang="ru-RU" altLang="ru-RU" sz="1600" dirty="0" smtClean="0">
                <a:latin typeface="+mj-lt"/>
                <a:cs typeface="Times New Roman" panose="02020603050405020304" pitchFamily="18" charset="0"/>
              </a:rPr>
              <a:t>Серпухов»</a:t>
            </a:r>
            <a:endParaRPr lang="ru-RU" altLang="ru-RU" sz="1600" dirty="0">
              <a:latin typeface="+mj-lt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51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8100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Муниципальная программа «Культура»</a:t>
            </a:r>
            <a:endParaRPr lang="ru-RU" sz="2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7787929"/>
              </p:ext>
            </p:extLst>
          </p:nvPr>
        </p:nvGraphicFramePr>
        <p:xfrm>
          <a:off x="152400" y="405219"/>
          <a:ext cx="8839199" cy="6326390"/>
        </p:xfrm>
        <a:graphic>
          <a:graphicData uri="http://schemas.openxmlformats.org/drawingml/2006/table">
            <a:tbl>
              <a:tblPr firstRow="1" firstCol="1" bandRow="1"/>
              <a:tblGrid>
                <a:gridCol w="365256"/>
                <a:gridCol w="3825744"/>
                <a:gridCol w="609600"/>
                <a:gridCol w="631338"/>
                <a:gridCol w="619556"/>
                <a:gridCol w="618966"/>
                <a:gridCol w="722127"/>
                <a:gridCol w="722716"/>
                <a:gridCol w="723896"/>
              </a:tblGrid>
              <a:tr h="7326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5.5.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Показатель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5.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Увеличение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числа посещений платных культурно-массовых мероприятий клубов и домов культуры к уровню 2017 года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101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101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104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109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112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115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577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5.6.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Показатель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6.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Увеличение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числа участников клубных формирований к уровню 2017 года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101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101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103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104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105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106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82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5.7.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Показатель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7.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Количество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муниципальных учреждений культуры Московской области, по которым осуществлено развитие материально-технической базы (в части увеличения стоимости основных средств)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единица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 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611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5.8.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Показатель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8.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Количество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переоснащенных муниципальных библиотек по модельному стандарту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единица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2894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39925" algn="l"/>
                        </a:tabLs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/>
                        </a:rPr>
                        <a:t>Подпрограмма </a:t>
                      </a: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7 « Развитие архивного дела»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7223" marR="17223" marT="17223" marB="17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39925" algn="l"/>
                        </a:tabLs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223" marR="17223" marT="17223" marB="17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28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7.1.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Показатель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1.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Доля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архивных документов, хранящихся в муниципальном архиве в нормативных условиях, обеспечивающих их постоянное (вечное) и долговременное хранение, в общем количестве документов в муниципальном архиве</a:t>
                      </a:r>
                    </a:p>
                  </a:txBody>
                  <a:tcPr marL="17223" marR="17223" marT="17223" marB="17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endParaRPr lang="ru-RU" dirty="0">
                        <a:latin typeface="+mn-lt"/>
                      </a:endParaRP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97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97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97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97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97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97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28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7.2.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Показатель 2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Доля архивных фондов муниципального архива, внесенных в общеотраслевую базу данных «Архивный фонд», от общего количества архивных фондов, хранящихся в муниципальном архиве</a:t>
                      </a:r>
                    </a:p>
                  </a:txBody>
                  <a:tcPr marL="17223" marR="17223" marT="17223" marB="17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endParaRPr lang="ru-RU" dirty="0">
                        <a:latin typeface="+mn-lt"/>
                      </a:endParaRP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28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7.3.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Показатель 3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Доля архивных документов, переведенных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в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электронно-цифровую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форму, от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общего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количества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документов, находящихся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на хранении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в муниципальном архиве муниципального образования</a:t>
                      </a:r>
                    </a:p>
                  </a:txBody>
                  <a:tcPr marL="17223" marR="17223" marT="17223" marB="17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endParaRPr lang="ru-RU" dirty="0">
                        <a:latin typeface="+mn-lt"/>
                      </a:endParaRP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4,5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4,7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4,9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5,1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5,3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5,4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0480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Муниципальная программа «Культура»</a:t>
            </a:r>
            <a:endParaRPr lang="ru-RU" sz="2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8971707"/>
              </p:ext>
            </p:extLst>
          </p:nvPr>
        </p:nvGraphicFramePr>
        <p:xfrm>
          <a:off x="152294" y="607490"/>
          <a:ext cx="8839413" cy="2186882"/>
        </p:xfrm>
        <a:graphic>
          <a:graphicData uri="http://schemas.openxmlformats.org/drawingml/2006/table">
            <a:tbl>
              <a:tblPr firstRow="1" firstCol="1" bandRow="1"/>
              <a:tblGrid>
                <a:gridCol w="567535"/>
                <a:gridCol w="2729780"/>
                <a:gridCol w="736762"/>
                <a:gridCol w="1200555"/>
                <a:gridCol w="655471"/>
                <a:gridCol w="654848"/>
                <a:gridCol w="763989"/>
                <a:gridCol w="764613"/>
                <a:gridCol w="765860"/>
              </a:tblGrid>
              <a:tr h="297716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54325" algn="l"/>
                        </a:tabLs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Подпрограмма 8 «Обеспечивающая подпрограмма»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7223" marR="17223" marT="17223" marB="172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42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8.1.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Показатель 1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Доля обращений граждан, рассмотренных с нарушением установленных сроков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2338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Подпрограмма 9 «Развитие парков культуры и отдыха»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08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9.1.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Показатель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Доля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мероприятий, направленных на творческое развитие населения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104,35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108,7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113,1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117,39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121,74</a:t>
                      </a:r>
                    </a:p>
                  </a:txBody>
                  <a:tcPr marL="17223" marR="17223" marT="17223" marB="172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334962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Муниципальная программа «Образование»</a:t>
            </a:r>
            <a:endParaRPr lang="ru-RU" sz="1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0379135"/>
              </p:ext>
            </p:extLst>
          </p:nvPr>
        </p:nvGraphicFramePr>
        <p:xfrm>
          <a:off x="76200" y="457200"/>
          <a:ext cx="8931120" cy="5799199"/>
        </p:xfrm>
        <a:graphic>
          <a:graphicData uri="http://schemas.openxmlformats.org/drawingml/2006/table">
            <a:tbl>
              <a:tblPr bandRow="1"/>
              <a:tblGrid>
                <a:gridCol w="457200"/>
                <a:gridCol w="3733800"/>
                <a:gridCol w="838200"/>
                <a:gridCol w="930119"/>
                <a:gridCol w="609600"/>
                <a:gridCol w="609600"/>
                <a:gridCol w="609600"/>
                <a:gridCol w="609600"/>
                <a:gridCol w="533401"/>
              </a:tblGrid>
              <a:tr h="13411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№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п/п</a:t>
                      </a:r>
                    </a:p>
                  </a:txBody>
                  <a:tcPr marL="66519" marR="66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Планируемые результаты реализации программы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u="sng" dirty="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6519" marR="66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Единица измерения</a:t>
                      </a:r>
                    </a:p>
                  </a:txBody>
                  <a:tcPr marL="66519" marR="66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Базовое значение показателя                      на начало реализации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программы</a:t>
                      </a:r>
                    </a:p>
                  </a:txBody>
                  <a:tcPr marL="66519" marR="66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u="sng" dirty="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6519" marR="66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23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 smtClean="0">
                          <a:effectLst/>
                          <a:latin typeface="+mj-lt"/>
                          <a:ea typeface="Times New Roman"/>
                          <a:cs typeface="Calibri"/>
                        </a:rPr>
                        <a:t>Факт 2020 </a:t>
                      </a:r>
                      <a:r>
                        <a:rPr lang="ru-RU" sz="1100" u="sng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год</a:t>
                      </a:r>
                    </a:p>
                  </a:txBody>
                  <a:tcPr marL="66519" marR="66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2021 год</a:t>
                      </a:r>
                    </a:p>
                  </a:txBody>
                  <a:tcPr marL="66519" marR="66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2022 год</a:t>
                      </a:r>
                    </a:p>
                  </a:txBody>
                  <a:tcPr marL="66519" marR="66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2023 год</a:t>
                      </a:r>
                    </a:p>
                  </a:txBody>
                  <a:tcPr marL="66519" marR="66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2024 год</a:t>
                      </a:r>
                    </a:p>
                  </a:txBody>
                  <a:tcPr marL="66519" marR="66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4699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Подпрограмма </a:t>
                      </a:r>
                      <a:r>
                        <a:rPr lang="en-US" sz="1200" b="1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I </a:t>
                      </a:r>
                      <a:r>
                        <a:rPr lang="ru-RU" sz="1200" b="1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«Дошкольное образование»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6519" marR="66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8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  <a:cs typeface="Calibri"/>
                        </a:rPr>
                        <a:t>1.1.</a:t>
                      </a:r>
                      <a:endParaRPr lang="ru-RU" sz="11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6519" marR="66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Количество отремонтированных дошкольных образовательных организаций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6519" marR="66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штук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6519" marR="66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6519" marR="66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1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6519" marR="66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5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6519" marR="66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6519" marR="66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6519" marR="66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6519" marR="66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2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  <a:cs typeface="Calibri"/>
                        </a:rPr>
                        <a:t>1.2.</a:t>
                      </a:r>
                      <a:endParaRPr lang="ru-RU" sz="11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6519" marR="66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  <a:cs typeface="Calibri"/>
                        </a:rPr>
                        <a:t>Отношение численности детей в возрасте от 3 до 7 лет, получающих дошкольное образование в текущем году, к сумме численности детей в возрасте от 3 до 7 лет, получающих дошкольное образование в текущем году, и численности детей в возрасте от 3 до 7 лет, находящихся в очереди на получение в текущем году дошкольного образования</a:t>
                      </a:r>
                      <a:endParaRPr lang="ru-RU" sz="11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6519" marR="66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%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6519" marR="66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100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6519" marR="66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100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6519" marR="66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  <a:cs typeface="Calibri"/>
                        </a:rPr>
                        <a:t>100</a:t>
                      </a:r>
                      <a:endParaRPr lang="ru-RU" sz="11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6519" marR="66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100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6519" marR="66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100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6519" marR="66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  <a:cs typeface="Calibri"/>
                        </a:rPr>
                        <a:t>100</a:t>
                      </a:r>
                      <a:endParaRPr lang="ru-RU" sz="110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6519" marR="66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  <a:cs typeface="Calibri"/>
                        </a:rPr>
                        <a:t>1.3</a:t>
                      </a:r>
                    </a:p>
                  </a:txBody>
                  <a:tcPr marL="66519" marR="66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Доля детей – инвалидов в возрасте от 1,5 года до 7 лет, охваченных дошкольным образованием, в общей численности детей – инвалидов такого возраста</a:t>
                      </a:r>
                    </a:p>
                  </a:txBody>
                  <a:tcPr marL="66519" marR="66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%</a:t>
                      </a:r>
                    </a:p>
                  </a:txBody>
                  <a:tcPr marL="66519" marR="66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6519" marR="66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66519" marR="66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Times New Roman"/>
                          <a:cs typeface="Calibri"/>
                        </a:rPr>
                        <a:t>0</a:t>
                      </a:r>
                      <a:endParaRPr lang="ru-RU" sz="1200" dirty="0">
                        <a:effectLst/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6519" marR="66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6519" marR="66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6519" marR="66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6519" marR="66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1.4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  <a:cs typeface="Calibri"/>
                        </a:rPr>
                        <a:t>Отношение средней заработной платы педагогических работников дошкольных образовательных организаций к средней заработной плате в общеобразовательных организациях в Московской области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  <a:cs typeface="Calibri"/>
                        </a:rPr>
                        <a:t>%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104,3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  <a:cs typeface="Calibri"/>
                        </a:rPr>
                        <a:t>105,8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  <a:cs typeface="Calibri"/>
                        </a:rPr>
                        <a:t>107,3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  <a:cs typeface="Calibri"/>
                        </a:rPr>
                        <a:t>107,3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1.5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Доступность дошкольного образования для детей в возрасте от полутора до трех лет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  <a:cs typeface="Calibri"/>
                        </a:rPr>
                        <a:t>%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8229600" cy="38100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Муниципальная программа «Образование»</a:t>
            </a:r>
            <a:endParaRPr lang="ru-RU" sz="2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7137153"/>
              </p:ext>
            </p:extLst>
          </p:nvPr>
        </p:nvGraphicFramePr>
        <p:xfrm>
          <a:off x="152401" y="293503"/>
          <a:ext cx="8839199" cy="6400520"/>
        </p:xfrm>
        <a:graphic>
          <a:graphicData uri="http://schemas.openxmlformats.org/drawingml/2006/table">
            <a:tbl>
              <a:tblPr bandRow="1"/>
              <a:tblGrid>
                <a:gridCol w="380999"/>
                <a:gridCol w="3124200"/>
                <a:gridCol w="762000"/>
                <a:gridCol w="762000"/>
                <a:gridCol w="685800"/>
                <a:gridCol w="762000"/>
                <a:gridCol w="762000"/>
                <a:gridCol w="838200"/>
                <a:gridCol w="762000"/>
              </a:tblGrid>
              <a:tr h="184158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Подпрограмма </a:t>
                      </a:r>
                      <a:r>
                        <a:rPr lang="en-US" sz="1200" b="1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II </a:t>
                      </a: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«Общее образование»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1190" marR="61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2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2.1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Доля детей инвалидов, которым созданы условия для получения качественного начального общего, основного общего, среднего общего образования, в общей численности детей- инвалидов школьного возраста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%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42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2.2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Отношение средней заработной платы педагогических работников общеобразовательных организаций общего образования к среднемесячному доходу от трудовой деятельности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%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100,1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105,0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100,0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100,0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100,0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100,0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231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2.3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Обновлена материально-техническая база для формирования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у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обучающихся современных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технологических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и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гуманитарных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навыков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. Создана материально-техническая база для реализации основных и дополнительных общеобразовательных программ цифрового и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гуманитарного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профилей в общеобразовательных организациях, расположенных в сельской местности и малых городах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1925" algn="l"/>
                          <a:tab pos="335915" algn="ctr"/>
                        </a:tabLs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Тыс.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1925" algn="l"/>
                          <a:tab pos="335915" algn="ctr"/>
                        </a:tabLs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штук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0,002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0,005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0,002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0,004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1190" marR="61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220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2.4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Число детей, получивших рекомендации по построению индивидуального учебного плана в соответствии с выбранными профессиональными компетенциями (профессиональными областями деятельности), в  том числе по итогам участия в проекте «Билет в будущее»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Тыс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чел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.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0,223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0,446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0,670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0,1000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411162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Муниципальная программа «Образование»</a:t>
            </a:r>
            <a:endParaRPr lang="ru-RU" sz="2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8703857"/>
              </p:ext>
            </p:extLst>
          </p:nvPr>
        </p:nvGraphicFramePr>
        <p:xfrm>
          <a:off x="76200" y="381000"/>
          <a:ext cx="8967232" cy="6319661"/>
        </p:xfrm>
        <a:graphic>
          <a:graphicData uri="http://schemas.openxmlformats.org/drawingml/2006/table">
            <a:tbl>
              <a:tblPr bandRow="1"/>
              <a:tblGrid>
                <a:gridCol w="384265"/>
                <a:gridCol w="4340135"/>
                <a:gridCol w="759042"/>
                <a:gridCol w="691678"/>
                <a:gridCol w="614825"/>
                <a:gridCol w="614825"/>
                <a:gridCol w="537971"/>
                <a:gridCol w="537971"/>
                <a:gridCol w="486520"/>
              </a:tblGrid>
              <a:tr h="8267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2.5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Доля выпускников текущего года, набравших 220 баллов и более по 3 предметам, к общему количеству выпускников текущего года, сдавших ЕГЭ по 3 и более предметам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%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22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28,5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28,8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29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29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29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14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2.6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Количество отремонтированных общеобразовательных организаций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штук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615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2.7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Доля обучающихся во вторую смену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%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1,21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43629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Подпрограмма </a:t>
                      </a:r>
                      <a:r>
                        <a:rPr lang="en-US" sz="1200" b="1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III</a:t>
                      </a: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 «Дополнительное образование, воспитание и психолого-социальное сопровождение детей»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3393" marR="63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1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3.1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Отношение средней заработной платы педагогических работников организаций дополнительного образования детей к средней заработной плате учителей в Московской области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%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99,5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22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3.2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Доля детей в возрасте от 5 до 18 лет, посещающих объединения образовательных организаций, участвующих в проекте «Наука в Подмосковье»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%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50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3.3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Доля детей в возрасте от 5 до 18 лет, охваченных дополнительным образованием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%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83,2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83,2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83,3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83,4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84,0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84,0</a:t>
                      </a:r>
                    </a:p>
                  </a:txBody>
                  <a:tcPr marL="63393" marR="633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22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3.4</a:t>
                      </a: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Оснащены образовательные учреждения в сфере культуры (детские школы искусств по видам искусств) музыкальными инструментами, оборудованием и учебными материалами</a:t>
                      </a:r>
                    </a:p>
                  </a:txBody>
                  <a:tcPr marL="64123" marR="64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единиц</a:t>
                      </a: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1</a:t>
                      </a: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1</a:t>
                      </a: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22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3.5</a:t>
                      </a: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Доля детей-инвалидов  от 5 до 18 лет получающих дополнительное образование, в общей численности детей – инвалидов такого возраста</a:t>
                      </a:r>
                    </a:p>
                  </a:txBody>
                  <a:tcPr marL="64123" marR="64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%</a:t>
                      </a: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50</a:t>
                      </a: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4521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3.6</a:t>
                      </a: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Число детей, охваченных деятельностью детских технопарков «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/>
                          <a:cs typeface="Calibri"/>
                        </a:rPr>
                        <a:t>Кванториум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» (мобильных технопарков «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/>
                          <a:cs typeface="Calibri"/>
                        </a:rPr>
                        <a:t>Кванториум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») и других проектов, направленных на обеспечение доступности дополнительных общеобразовательных программ естественнонаучной и технической направленностей, соответствующих приоритетным направлениям технологического развития Российской Федерации</a:t>
                      </a:r>
                    </a:p>
                  </a:txBody>
                  <a:tcPr marL="64123" marR="64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Тыс.чел.</a:t>
                      </a: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347</a:t>
                      </a: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428</a:t>
                      </a: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510</a:t>
                      </a: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20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Муниципальная программа «Образование»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016884"/>
              </p:ext>
            </p:extLst>
          </p:nvPr>
        </p:nvGraphicFramePr>
        <p:xfrm>
          <a:off x="152400" y="525335"/>
          <a:ext cx="8915401" cy="3513265"/>
        </p:xfrm>
        <a:graphic>
          <a:graphicData uri="http://schemas.openxmlformats.org/drawingml/2006/table">
            <a:tbl>
              <a:tblPr bandRow="1"/>
              <a:tblGrid>
                <a:gridCol w="381000"/>
                <a:gridCol w="3657600"/>
                <a:gridCol w="838200"/>
                <a:gridCol w="762000"/>
                <a:gridCol w="685800"/>
                <a:gridCol w="685800"/>
                <a:gridCol w="685800"/>
                <a:gridCol w="609600"/>
                <a:gridCol w="609601"/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3.7</a:t>
                      </a: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Создание новых мест в образовательных организациях различных типов для реализации дополнительных общеразвивающих программ всех направленностей</a:t>
                      </a: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единиц</a:t>
                      </a: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360</a:t>
                      </a: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360</a:t>
                      </a: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3.8</a:t>
                      </a: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Количество организаций культуры Московской области, получивших современное оборудование, в 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/>
                          <a:cs typeface="Calibri"/>
                        </a:rPr>
                        <a:t>т.ч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. </a:t>
                      </a:r>
                      <a:r>
                        <a:rPr lang="ru-RU" sz="1200" baseline="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кинооборудование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единиц</a:t>
                      </a: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1</a:t>
                      </a: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67729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Подпрограмма IV «Профессиональное образование»</a:t>
                      </a:r>
                      <a:endParaRPr lang="ru-RU" sz="11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4.1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5951" marR="65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Доля педагогических работников, прошедших добровольную независимую оценку квалификации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5951" marR="65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%</a:t>
                      </a:r>
                      <a:endParaRPr lang="ru-RU" sz="110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5951" marR="65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0</a:t>
                      </a:r>
                      <a:endParaRPr lang="ru-RU" sz="110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5951" marR="65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10</a:t>
                      </a:r>
                      <a:endParaRPr lang="ru-RU" sz="110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5951" marR="65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15</a:t>
                      </a:r>
                      <a:endParaRPr lang="ru-RU" sz="110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5951" marR="65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16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5951" marR="65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10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5951" marR="65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10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5951" marR="65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Подпрограмма V «Обеспечивающая подпрограмма»</a:t>
                      </a:r>
                      <a:endParaRPr lang="ru-RU" sz="11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4123" marR="64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5.1</a:t>
                      </a:r>
                      <a:endParaRPr lang="ru-RU" sz="110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5951" marR="65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Доля муниципальных образовательных организаций, показывающих высокие результаты деятельности</a:t>
                      </a:r>
                      <a:endParaRPr lang="ru-RU" sz="110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5951" marR="65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%</a:t>
                      </a:r>
                      <a:endParaRPr lang="ru-RU" sz="110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5951" marR="65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80</a:t>
                      </a:r>
                      <a:endParaRPr lang="ru-RU" sz="110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5951" marR="65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  <a:endParaRPr lang="ru-RU" sz="110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5951" marR="65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  <a:endParaRPr lang="ru-RU" sz="110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5951" marR="65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  <a:endParaRPr lang="ru-RU" sz="110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5951" marR="65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  <a:endParaRPr lang="ru-RU" sz="110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5951" marR="65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100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5951" marR="659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Муниципальная программа « Социальная защита населения»</a:t>
            </a:r>
            <a:endParaRPr lang="ru-RU" sz="2000" dirty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1555023"/>
              </p:ext>
            </p:extLst>
          </p:nvPr>
        </p:nvGraphicFramePr>
        <p:xfrm>
          <a:off x="76200" y="381001"/>
          <a:ext cx="8994378" cy="6240651"/>
        </p:xfrm>
        <a:graphic>
          <a:graphicData uri="http://schemas.openxmlformats.org/drawingml/2006/table">
            <a:tbl>
              <a:tblPr firstRow="1" firstCol="1" bandRow="1"/>
              <a:tblGrid>
                <a:gridCol w="304800"/>
                <a:gridCol w="3657600"/>
                <a:gridCol w="838914"/>
                <a:gridCol w="1066800"/>
                <a:gridCol w="610314"/>
                <a:gridCol w="685800"/>
                <a:gridCol w="609600"/>
                <a:gridCol w="610314"/>
                <a:gridCol w="610236"/>
              </a:tblGrid>
              <a:tr h="13736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</a:rPr>
                        <a:t>№ п/п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</a:rPr>
                        <a:t>Планируемые результаты реализации муниципальной программы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</a:rPr>
                        <a:t>Единица измерения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</a:rPr>
                        <a:t>Базовое значение на начало реализации </a:t>
                      </a:r>
                      <a:r>
                        <a:rPr lang="ru-RU" sz="1100" u="sng" dirty="0" smtClean="0">
                          <a:effectLst/>
                          <a:latin typeface="+mn-lt"/>
                          <a:ea typeface="Times New Roman"/>
                        </a:rPr>
                        <a:t>подпрограммы</a:t>
                      </a:r>
                      <a:endParaRPr lang="ru-RU" sz="1100" u="sng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u="sng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42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 smtClean="0">
                          <a:effectLst/>
                          <a:latin typeface="+mn-lt"/>
                          <a:ea typeface="Times New Roman"/>
                        </a:rPr>
                        <a:t>Факт 2020</a:t>
                      </a:r>
                      <a:endParaRPr lang="ru-RU" sz="1100" u="sng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</a:rPr>
                        <a:t>год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</a:rPr>
                        <a:t>2021  год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</a:rPr>
                        <a:t>2022 год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</a:rPr>
                        <a:t>2023 год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</a:rPr>
                        <a:t>2024 год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7369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Подпрограмма I «Социальная поддержка граждан»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3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1.1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Уровень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бедности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5,55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5,4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5,32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5,23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5,15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5,07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22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1.2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Активное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долголетие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1,5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10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12,5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15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17,5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84113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Подпрограмма II «Доступная среда»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9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2.1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Доступная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среда - Доступность для инвалидов и других маломобильных групп населения муниципальных приоритетных объектов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66,4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72,8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77,8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82,8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87,8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92,8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2.2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Доля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детей-инвалидов в возрасте от 1,5 года до 7 лет, охваченных дошкольным образованием, в общей численности детей-инвалидов такого возраста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97,0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100,0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100,0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100,0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100,0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100,0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2.3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Доля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детей-инвалидов в возрасте от 5 до 18 лет, получающих дополнительное образование, в общей численности детей-инвалидов такого возраста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46,0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50,0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50,0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50,0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50,0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50,0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242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2.4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Доля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детей-инвалидов, которым созданы условия для получения качественного начального общего, основного общего, среднего общего образования, в общей численности детей - инвалидов школьного возраста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99,0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100,0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100,0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100,0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100,0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100,0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59787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Подпрограмма III «Развитие системы отдыха и оздоровления детей»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96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3.1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Доля детей, охваченных отдыхом и оздоровлением, в общей численности детей в возрасте от 7 до 15 лет, подлежащих оздоровлению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59,5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60,5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61,5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62,0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62,5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63,0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615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3.2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Доля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детей, находящихся в трудной жизненной ситуации, охваченных отдыхом и оздоровлением, в общей численности детей в возрасте от 7 до 15 лет, находящихся в трудной жизненной ситуации, подлежащих оздоровлению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55,7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55,8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55,9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56,0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56,5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57,0</a:t>
                      </a:r>
                    </a:p>
                  </a:txBody>
                  <a:tcPr marL="51514" marR="51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25876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Муниципальная программа « Социальная защита населения»</a:t>
            </a:r>
            <a:endParaRPr lang="ru-RU" sz="20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9939725"/>
              </p:ext>
            </p:extLst>
          </p:nvPr>
        </p:nvGraphicFramePr>
        <p:xfrm>
          <a:off x="152400" y="381000"/>
          <a:ext cx="8763000" cy="6304348"/>
        </p:xfrm>
        <a:graphic>
          <a:graphicData uri="http://schemas.openxmlformats.org/drawingml/2006/table">
            <a:tbl>
              <a:tblPr firstRow="1" firstCol="1" bandRow="1"/>
              <a:tblGrid>
                <a:gridCol w="446932"/>
                <a:gridCol w="2898168"/>
                <a:gridCol w="845900"/>
                <a:gridCol w="1080514"/>
                <a:gridCol w="516782"/>
                <a:gridCol w="685193"/>
                <a:gridCol w="787332"/>
                <a:gridCol w="787332"/>
                <a:gridCol w="714847"/>
              </a:tblGrid>
              <a:tr h="197123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Подпрограмма VIII «Развитие трудовых ресурсов и охраны труда»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513" marR="64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01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4.1</a:t>
                      </a:r>
                    </a:p>
                  </a:txBody>
                  <a:tcPr marL="64513" marR="64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Число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пострадавших в результате несчастных случаев на производстве со смертельным исходом в расчете на 1000 работающих (организаций, занятых в экономике муниципального образования)</a:t>
                      </a:r>
                    </a:p>
                  </a:txBody>
                  <a:tcPr marL="64513" marR="64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/>
                        </a:rPr>
                        <a:t>Промилле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0,067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0,063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0,062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0,061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0,060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0,059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5065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/>
                        </a:rPr>
                        <a:t>Подпрограмма IX «Развитие и поддержка социально ориентированных некоммерческих организаций»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11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5.1</a:t>
                      </a:r>
                    </a:p>
                  </a:txBody>
                  <a:tcPr marL="64513" marR="64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</a:rPr>
                        <a:t>Количество </a:t>
                      </a:r>
                      <a:r>
                        <a:rPr lang="ru-RU" sz="1200" dirty="0">
                          <a:effectLst/>
                          <a:latin typeface="+mn-lt"/>
                          <a:ea typeface="Calibri"/>
                        </a:rPr>
                        <a:t>СО НКО, которым оказана поддержка органами местного самоуправления,  всего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513" marR="64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/>
                        </a:rPr>
                        <a:t>единиц</a:t>
                      </a:r>
                      <a:endParaRPr lang="ru-R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28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27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28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30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31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32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881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5.1.1</a:t>
                      </a:r>
                    </a:p>
                  </a:txBody>
                  <a:tcPr marL="64513" marR="64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Количество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СО НКО в сфере социальной защиты населения, которым оказана поддержка органами местного самоуправления</a:t>
                      </a:r>
                    </a:p>
                  </a:txBody>
                  <a:tcPr marL="64513" marR="64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/>
                        </a:rPr>
                        <a:t>единиц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6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6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7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7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8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9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881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5.1.2</a:t>
                      </a:r>
                    </a:p>
                  </a:txBody>
                  <a:tcPr marL="64513" marR="64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Количество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СО НКО в сфере культуры, которым оказана поддержка органами местного самоуправления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4513" marR="64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единиц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61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5.1.3</a:t>
                      </a:r>
                    </a:p>
                  </a:txBody>
                  <a:tcPr marL="64513" marR="64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Количество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СО НКО в сфере образования, которым оказана поддержка органами местного самоуправления</a:t>
                      </a:r>
                    </a:p>
                  </a:txBody>
                  <a:tcPr marL="64513" marR="64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единиц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7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7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8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9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9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9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881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5.1.4</a:t>
                      </a:r>
                    </a:p>
                  </a:txBody>
                  <a:tcPr marL="64513" marR="64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Количество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СО НКО в сфере физической культуры и спорта, которым оказана поддержка органами местного самоуправления</a:t>
                      </a:r>
                    </a:p>
                  </a:txBody>
                  <a:tcPr marL="64513" marR="64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/>
                        </a:rPr>
                        <a:t>единиц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12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11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11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11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11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11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61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5.1.5</a:t>
                      </a:r>
                    </a:p>
                  </a:txBody>
                  <a:tcPr marL="64513" marR="64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Количество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СО НКО в сфере охраны здоровья, которым оказана поддержка органами местного самоуправления</a:t>
                      </a:r>
                    </a:p>
                  </a:txBody>
                  <a:tcPr marL="64513" marR="64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/>
                        </a:rPr>
                        <a:t>единиц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601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5.2</a:t>
                      </a:r>
                    </a:p>
                  </a:txBody>
                  <a:tcPr marL="64513" marR="64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Доля расходов, направляемых на предоставление субсидий СО НКО, в общем объеме расходов бюджета муниципального образования Московской области на социальную сферу</a:t>
                      </a:r>
                    </a:p>
                  </a:txBody>
                  <a:tcPr marL="64513" marR="64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/>
                        </a:rPr>
                        <a:t>процент</a:t>
                      </a:r>
                      <a:endParaRPr lang="ru-RU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0,116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0,118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0,016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imes New Roman"/>
                        </a:rPr>
                        <a:t>0,016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0,016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</a:rPr>
                        <a:t>0,016</a:t>
                      </a:r>
                    </a:p>
                  </a:txBody>
                  <a:tcPr marL="64513" marR="64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6329"/>
            <a:ext cx="8229600" cy="334962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Муниципальная программа «Социальная защита населения»</a:t>
            </a:r>
            <a:endParaRPr lang="ru-RU" sz="2000" b="1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1008919"/>
              </p:ext>
            </p:extLst>
          </p:nvPr>
        </p:nvGraphicFramePr>
        <p:xfrm>
          <a:off x="76200" y="304800"/>
          <a:ext cx="8915400" cy="6414266"/>
        </p:xfrm>
        <a:graphic>
          <a:graphicData uri="http://schemas.openxmlformats.org/drawingml/2006/table">
            <a:tbl>
              <a:tblPr firstRow="1" firstCol="1" bandRow="1"/>
              <a:tblGrid>
                <a:gridCol w="381000"/>
                <a:gridCol w="4267199"/>
                <a:gridCol w="609600"/>
                <a:gridCol w="609600"/>
                <a:gridCol w="609600"/>
                <a:gridCol w="609600"/>
                <a:gridCol w="609600"/>
                <a:gridCol w="609600"/>
                <a:gridCol w="609601"/>
              </a:tblGrid>
              <a:tr h="6602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5.2.1</a:t>
                      </a:r>
                    </a:p>
                  </a:txBody>
                  <a:tcPr marL="37624" marR="37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Доля расходов, направляемых на предоставление субсидий СО НКО в сфере образования, в общем объеме расходов бюджета муниципального образования Московской области в сфере образования</a:t>
                      </a:r>
                    </a:p>
                  </a:txBody>
                  <a:tcPr marL="37624" marR="37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0,181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0,181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0,026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0,026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0,026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0,026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636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5.2.2</a:t>
                      </a:r>
                    </a:p>
                  </a:txBody>
                  <a:tcPr marL="37624" marR="37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Доля расходов, направляемых на предоставление  субсидий СО НКО в сфере физической культуры и спорта, в общем объеме расходов бюджета муниципального образования Московской области в сфере физической культуры и спорта</a:t>
                      </a:r>
                    </a:p>
                  </a:txBody>
                  <a:tcPr marL="37624" marR="37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0,12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0,13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01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5.3</a:t>
                      </a:r>
                    </a:p>
                  </a:txBody>
                  <a:tcPr marL="37624" marR="37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Количество СО НКО,  которым оказана  финансовая поддержка органами местного самоуправления</a:t>
                      </a:r>
                    </a:p>
                  </a:txBody>
                  <a:tcPr marL="37624" marR="37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единиц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4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4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4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01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5.4</a:t>
                      </a:r>
                    </a:p>
                  </a:txBody>
                  <a:tcPr marL="37624" marR="37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Количество СО НКО,  которым оказана имущественная  поддержка органами местного самоуправления</a:t>
                      </a:r>
                    </a:p>
                  </a:txBody>
                  <a:tcPr marL="37624" marR="37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единиц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8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8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8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9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9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51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5.4.1</a:t>
                      </a:r>
                    </a:p>
                  </a:txBody>
                  <a:tcPr marL="37624" marR="37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Количество СО НКО в сфере социальной защиты населения,  которым оказана  имущественная поддержка  органами местного самоуправления</a:t>
                      </a:r>
                    </a:p>
                  </a:txBody>
                  <a:tcPr marL="37624" marR="37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единиц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92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5.4.2</a:t>
                      </a:r>
                    </a:p>
                  </a:txBody>
                  <a:tcPr marL="37624" marR="37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Количество СО НКО в сфере образования,  которым оказана имущественная поддержка органами местного самоуправления</a:t>
                      </a:r>
                    </a:p>
                  </a:txBody>
                  <a:tcPr marL="37624" marR="37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единиц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51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5.4.3</a:t>
                      </a:r>
                    </a:p>
                  </a:txBody>
                  <a:tcPr marL="37624" marR="37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Количество СО НКО в сфере физической культуры и спорта, которым оказана имущественная поддержка органами местного самоуправления</a:t>
                      </a:r>
                    </a:p>
                  </a:txBody>
                  <a:tcPr marL="37624" marR="37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единиц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4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51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5.5</a:t>
                      </a:r>
                    </a:p>
                  </a:txBody>
                  <a:tcPr marL="37624" marR="37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Общее количество предоставленной  органами местного самоуправления площади на льготных условиях или в безвозмездное пользование СО НКО</a:t>
                      </a:r>
                    </a:p>
                  </a:txBody>
                  <a:tcPr marL="37624" marR="37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кв. метров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14886,0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14886,0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14886,0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14936,0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15036,0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15086,0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51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5.5.1</a:t>
                      </a:r>
                    </a:p>
                  </a:txBody>
                  <a:tcPr marL="37624" marR="37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Общее количество предоставленной  органами местного самоуправления площади на льготных условиях или в безвозмездное пользование СО НКО  в сфере социальной защиты населения</a:t>
                      </a:r>
                    </a:p>
                  </a:txBody>
                  <a:tcPr marL="37624" marR="37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кв. метров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163,0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163,0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163,0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163,0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163,0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163,0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51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5.5.2</a:t>
                      </a:r>
                    </a:p>
                  </a:txBody>
                  <a:tcPr marL="37624" marR="37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Общее количество предоставленной  органами местного самоуправления площади на льготных условиях или в безвозмездное пользование СО НКО  в сфере образования</a:t>
                      </a:r>
                    </a:p>
                  </a:txBody>
                  <a:tcPr marL="37624" marR="37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кв. метров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1543,0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1543,0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1543,0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1593,0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1593,0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1643,0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51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5.5.3</a:t>
                      </a:r>
                    </a:p>
                  </a:txBody>
                  <a:tcPr marL="37624" marR="37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Общее количество предоставленной  органами местного самоуправления площади на льготных условиях или в безвозмездное пользование СО НКО в сфере физической культуры и спорта</a:t>
                      </a:r>
                    </a:p>
                  </a:txBody>
                  <a:tcPr marL="37624" marR="37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кв. метров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13180,0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13180,0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13180,0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13180,0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13280,0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13280,0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01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5.6</a:t>
                      </a:r>
                    </a:p>
                  </a:txBody>
                  <a:tcPr marL="37624" marR="37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Количество СО НКО, которым оказана  консультационная поддержка органами местного самоуправления</a:t>
                      </a:r>
                    </a:p>
                  </a:txBody>
                  <a:tcPr marL="37624" marR="37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единиц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23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27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28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30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31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32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01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5.7</a:t>
                      </a:r>
                    </a:p>
                  </a:txBody>
                  <a:tcPr marL="37624" marR="37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Численность граждан, принявших участие в просветительских мероприятиях по вопросам деятельности СО НКО</a:t>
                      </a:r>
                    </a:p>
                  </a:txBody>
                  <a:tcPr marL="37624" marR="37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человек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10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10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11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12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12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14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01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5.8</a:t>
                      </a:r>
                    </a:p>
                  </a:txBody>
                  <a:tcPr marL="37624" marR="37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Количество проведенных органами местного самоуправления просветительских мероприятий по вопросам деятельности СО НКО</a:t>
                      </a:r>
                    </a:p>
                  </a:txBody>
                  <a:tcPr marL="37624" marR="37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единиц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37624" marR="376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34962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Муниципальная программа «Спорт»</a:t>
            </a:r>
            <a:endParaRPr lang="ru-RU" sz="2000" b="1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6480434"/>
              </p:ext>
            </p:extLst>
          </p:nvPr>
        </p:nvGraphicFramePr>
        <p:xfrm>
          <a:off x="152400" y="381000"/>
          <a:ext cx="8940927" cy="6361938"/>
        </p:xfrm>
        <a:graphic>
          <a:graphicData uri="http://schemas.openxmlformats.org/drawingml/2006/table">
            <a:tbl>
              <a:tblPr firstRow="1" firstCol="1" bandRow="1"/>
              <a:tblGrid>
                <a:gridCol w="304800"/>
                <a:gridCol w="2057400"/>
                <a:gridCol w="1143000"/>
                <a:gridCol w="762000"/>
                <a:gridCol w="685800"/>
                <a:gridCol w="696928"/>
                <a:gridCol w="674672"/>
                <a:gridCol w="667158"/>
                <a:gridCol w="464455"/>
                <a:gridCol w="1484714"/>
              </a:tblGrid>
              <a:tr h="381000">
                <a:tc rowSpan="2"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u="sng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u="sng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indent="252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u="sng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928" marR="619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u="sng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u="sng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u="sng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u="sng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Мероприятие </a:t>
                      </a: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Подпрограммы </a:t>
                      </a:r>
                      <a:endParaRPr lang="ru-RU" sz="110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28" marR="619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Объем финансирования мероприятия в году, </a:t>
                      </a:r>
                      <a:r>
                        <a:rPr lang="ru-RU" sz="1100" u="sng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предшествующему </a:t>
                      </a: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году начала реализации муниципальной программы</a:t>
                      </a:r>
                      <a:br>
                        <a:rPr lang="ru-RU" sz="110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(тыс. руб.)</a:t>
                      </a:r>
                      <a:endParaRPr lang="ru-RU" sz="110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28" marR="619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Всего</a:t>
                      </a:r>
                      <a:br>
                        <a:rPr lang="ru-RU" sz="110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(тыс. руб.)</a:t>
                      </a:r>
                      <a:endParaRPr lang="ru-RU" sz="110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28" marR="619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Объемы финансирования по годам</a:t>
                      </a:r>
                      <a:br>
                        <a:rPr lang="ru-RU" sz="110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(тыс. руб.)</a:t>
                      </a:r>
                      <a:endParaRPr lang="ru-RU" sz="110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28" marR="619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Результаты выполнения мероприятия </a:t>
                      </a:r>
                      <a:r>
                        <a:rPr lang="ru-RU" sz="1100" u="sng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Подпрограммы</a:t>
                      </a:r>
                      <a:endParaRPr lang="ru-RU" sz="110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28" marR="619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447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Факт 2020 </a:t>
                      </a:r>
                      <a:endParaRPr lang="ru-RU" sz="110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10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28" marR="619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2021 </a:t>
                      </a:r>
                      <a:endParaRPr lang="ru-RU" sz="110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10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28" marR="619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2022 </a:t>
                      </a:r>
                      <a:endParaRPr lang="ru-RU" sz="110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10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28" marR="619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2023 </a:t>
                      </a:r>
                      <a:endParaRPr lang="ru-RU" sz="110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10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28" marR="619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2024 </a:t>
                      </a:r>
                      <a:endParaRPr lang="ru-RU" sz="110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10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28" marR="619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500">
                <a:tc gridSpan="10"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100" b="1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baseline="0" dirty="0" smtClean="0">
                          <a:latin typeface="+mn-lt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100" b="1" baseline="0" dirty="0" smtClean="0">
                          <a:latin typeface="+mn-lt"/>
                          <a:cs typeface="Times New Roman" panose="02020603050405020304" pitchFamily="18" charset="0"/>
                        </a:rPr>
                        <a:t>«Развитие физической культуры и спорта»</a:t>
                      </a:r>
                      <a:endParaRPr lang="ru-RU" sz="11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1928" marR="619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928" marR="61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928" marR="619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1928" marR="61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Основное мероприятие 01 </a:t>
                      </a:r>
                      <a:b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«Обеспечение условий для развития  на территории городского округа физической культуры, школьного спорта  и массового спорта»</a:t>
                      </a:r>
                    </a:p>
                  </a:txBody>
                  <a:tcPr marL="61928" marR="619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61928" marR="61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544937,5</a:t>
                      </a:r>
                    </a:p>
                  </a:txBody>
                  <a:tcPr marL="61928" marR="61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128168,8</a:t>
                      </a:r>
                    </a:p>
                  </a:txBody>
                  <a:tcPr marL="61928" marR="61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153566,5</a:t>
                      </a:r>
                    </a:p>
                  </a:txBody>
                  <a:tcPr marL="61928" marR="61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130459,3</a:t>
                      </a:r>
                    </a:p>
                  </a:txBody>
                  <a:tcPr marL="61928" marR="61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132742,9</a:t>
                      </a:r>
                    </a:p>
                  </a:txBody>
                  <a:tcPr marL="61928" marR="61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61928" marR="61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28" marR="619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333500">
                <a:tc>
                  <a:txBody>
                    <a:bodyPr/>
                    <a:lstStyle/>
                    <a:p>
                      <a:pPr marL="0" marR="0" indent="45720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1928" marR="61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Мероприятие 1.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Расходы на обеспечение деятельности (оказание услуг) муниципальных учреждений в области физической культуры и спорта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28" marR="619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61928" marR="61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498233,0</a:t>
                      </a:r>
                    </a:p>
                  </a:txBody>
                  <a:tcPr marL="61928" marR="61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121083,2</a:t>
                      </a:r>
                    </a:p>
                  </a:txBody>
                  <a:tcPr marL="61928" marR="61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123356,4</a:t>
                      </a:r>
                    </a:p>
                  </a:txBody>
                  <a:tcPr marL="61928" marR="61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125754,9</a:t>
                      </a:r>
                    </a:p>
                  </a:txBody>
                  <a:tcPr marL="61928" marR="61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128038,5</a:t>
                      </a:r>
                    </a:p>
                  </a:txBody>
                  <a:tcPr marL="61928" marR="61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61928" marR="61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Обеспечение финансирования деятельности муниципальных учреждений в области физической культуры и спорта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28" marR="619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52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cs typeface="Times New Roman" panose="02020603050405020304" pitchFamily="18" charset="0"/>
                        </a:rPr>
                        <a:t>1.2</a:t>
                      </a:r>
                      <a:endParaRPr lang="ru-RU" sz="11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1928" marR="61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Мероприятие 2. Капитальный ремонт, техническое переоснащение  и благоустройство территорий учреждений физкультуры и спорта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28" marR="619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61928" marR="61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28286,9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28" marR="61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2781,2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28" marR="61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25505,7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28" marR="61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28" marR="61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28" marR="61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28" marR="619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Проведение капитального ремонта, технического переоснащения и благоустройства территорий учреждений физкультуры и спорта </a:t>
                      </a:r>
                      <a:r>
                        <a:rPr lang="ru-RU" sz="11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г.о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Серпухов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28" marR="619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5516" y="3318616"/>
            <a:ext cx="22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cs typeface="Times New Roman" panose="02020603050405020304" pitchFamily="18" charset="0"/>
              </a:rPr>
              <a:t>1</a:t>
            </a:r>
            <a:endParaRPr lang="ru-RU" sz="1100" dirty="0"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963" y="434340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cs typeface="Times New Roman" panose="02020603050405020304" pitchFamily="18" charset="0"/>
              </a:rPr>
              <a:t>1.1</a:t>
            </a:r>
            <a:endParaRPr lang="ru-RU" sz="1100" dirty="0"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214" y="1145136"/>
            <a:ext cx="5836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№п/п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19045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8229600" cy="533400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Глоссарий</a:t>
            </a:r>
            <a:endParaRPr lang="ru-RU" sz="1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894" y="0"/>
            <a:ext cx="8956705" cy="6553200"/>
          </a:xfrm>
        </p:spPr>
        <p:txBody>
          <a:bodyPr>
            <a:noAutofit/>
          </a:bodyPr>
          <a:lstStyle/>
          <a:p>
            <a:pPr marL="82550" indent="-82550" algn="just">
              <a:buNone/>
            </a:pPr>
            <a:endParaRPr lang="ru-RU" sz="17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82550" indent="-82550" algn="just">
              <a:buNone/>
            </a:pPr>
            <a:r>
              <a:rPr lang="ru-RU" sz="1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Бюджет - </a:t>
            </a:r>
            <a:r>
              <a:rPr lang="ru-RU" sz="1600" dirty="0"/>
              <a:t>ф</a:t>
            </a:r>
            <a:r>
              <a:rPr lang="ru-RU" altLang="ru-RU" sz="1600" dirty="0"/>
              <a:t>орма образования и расходования денежных средств, предназначенных для финансового обеспечения задач и функций государства и местного самоуправления. Представляет собой главный финансовый документ страны (региона, муниципального образования), утверждаемый органом законодательной власти соответствующего уровня управления.</a:t>
            </a:r>
          </a:p>
          <a:p>
            <a:pPr marL="82550" indent="-82550" algn="just">
              <a:buNone/>
            </a:pP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ru-RU" sz="1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Бюджетная классификация 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</a:t>
            </a:r>
            <a:r>
              <a:rPr lang="ru-RU" altLang="ru-RU" sz="1600" dirty="0"/>
              <a:t>Группировка доходов, расходов и источников финансирования дефицитов бюджетов бюджетной системы Российской Федерации, используемая для составления и исполнения бюджетов, составления бюджетной отчётности.</a:t>
            </a:r>
          </a:p>
          <a:p>
            <a:pPr marL="82550" indent="-82550" algn="just">
              <a:buNone/>
            </a:pP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ru-RU" sz="1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Бюджетная </a:t>
            </a:r>
            <a:r>
              <a:rPr lang="ru-RU" sz="17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система Российской </a:t>
            </a:r>
            <a:r>
              <a:rPr lang="ru-RU" sz="1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Федерации 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</a:t>
            </a:r>
            <a:r>
              <a:rPr lang="ru-RU" alt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Совокупность федерального бюджета, бюджетов субъектов Российской Федерации, местных бюджетов и бюджетов государственных внебюджетных фондов.</a:t>
            </a:r>
          </a:p>
          <a:p>
            <a:pPr marL="82550" indent="-82550" algn="just">
              <a:buNone/>
            </a:pP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ru-RU" sz="1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Бюджетный процесс 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</a:t>
            </a:r>
            <a:r>
              <a:rPr lang="ru-RU" alt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Деятельность по подготовке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pPr marL="82550" indent="-82550" algn="just">
              <a:buNone/>
            </a:pP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ru-RU" sz="1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Бюджетные инвестиции 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</a:t>
            </a:r>
            <a:r>
              <a:rPr lang="ru-RU" alt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Бюджетные средства, направленные на создание или </a:t>
            </a:r>
            <a:r>
              <a:rPr lang="ru-RU" alt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увеличение стоимости </a:t>
            </a:r>
            <a:r>
              <a:rPr lang="ru-RU" alt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муниципального имущества.</a:t>
            </a:r>
          </a:p>
          <a:p>
            <a:pPr marL="82550" indent="-82550" algn="just">
              <a:buNone/>
            </a:pPr>
            <a:r>
              <a:rPr lang="ru-RU" sz="1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Бюджет программный - </a:t>
            </a:r>
            <a:r>
              <a:rPr lang="ru-RU" alt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Бюджет, сформированный на основе муниципальных программ. Программный бюджет обеспечивает прямую взаимосвязь между распределением бюджетных ресурсов и результатами их использования в соответствии с установленными приоритетами государственной политики</a:t>
            </a:r>
            <a:r>
              <a:rPr lang="ru-RU" altLang="ru-RU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550" indent="-82550" algn="just">
              <a:buNone/>
            </a:pPr>
            <a:r>
              <a:rPr lang="ru-RU" sz="1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Главный </a:t>
            </a:r>
            <a:r>
              <a:rPr lang="ru-RU" sz="17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распорядитель бюджетных средств (ГРБС</a:t>
            </a:r>
            <a:r>
              <a:rPr lang="ru-RU" sz="1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- </a:t>
            </a:r>
            <a:r>
              <a:rPr lang="ru-RU" alt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Орган государственной власти (местного самоуправления), орган управления государственным внебюджетным фондом, или наиболее значимое учреждение науки, образования, культуры и здравоохранения, напрямую получающий(ее) средства из бюджета и наделенный правом распределять их между подведомственными распорядителями и получателями бюджетных средств.</a:t>
            </a:r>
          </a:p>
          <a:p>
            <a:pPr algn="just">
              <a:buNone/>
            </a:pPr>
            <a:endParaRPr lang="ru-RU" sz="17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>
              <a:buNone/>
            </a:pPr>
            <a:endParaRPr lang="ru-RU" sz="17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>
              <a:buNone/>
            </a:pP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>
              <a:buNone/>
            </a:pP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>
              <a:buNone/>
            </a:pP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>
              <a:buNone/>
            </a:pP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>
              <a:buNone/>
            </a:pPr>
            <a:endParaRPr lang="ru-RU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>
              <a:buNone/>
            </a:pPr>
            <a:r>
              <a:rPr lang="ru-RU" sz="17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Дефицит бюджета - </a:t>
            </a:r>
            <a:r>
              <a:rPr lang="ru-RU" sz="1700" dirty="0" smtClean="0"/>
              <a:t>превышение расходов бюджета над его доходами. </a:t>
            </a:r>
          </a:p>
          <a:p>
            <a:pPr algn="just">
              <a:buNone/>
            </a:pPr>
            <a:r>
              <a:rPr lang="ru-RU" sz="1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Профицит бюджета </a:t>
            </a:r>
            <a:r>
              <a:rPr lang="ru-RU" sz="1700" dirty="0" smtClean="0"/>
              <a:t>- превышение доходов бюджета над его расходами.</a:t>
            </a:r>
            <a:endParaRPr lang="ru-RU" sz="1700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1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Межбюджетные трансферты</a:t>
            </a:r>
            <a:r>
              <a:rPr lang="ru-RU" sz="1700" dirty="0" smtClean="0"/>
              <a:t>— 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</a:p>
          <a:p>
            <a:pPr algn="just">
              <a:buNone/>
            </a:pPr>
            <a:r>
              <a:rPr lang="ru-RU" sz="1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Иные межбюджетные трансферты</a:t>
            </a:r>
            <a:r>
              <a:rPr lang="ru-RU" sz="1700" dirty="0" smtClean="0"/>
              <a:t>— это целевые трансферты, представление на осуществление части полномочий по решению вопросов регионального (местного) значения в соответствии с заключенными соглашениями. </a:t>
            </a:r>
          </a:p>
          <a:p>
            <a:pPr algn="just">
              <a:buNone/>
            </a:pPr>
            <a:r>
              <a:rPr lang="ru-RU" sz="1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Субсидии</a:t>
            </a:r>
            <a:r>
              <a:rPr lang="ru-RU" sz="1700" dirty="0" smtClean="0"/>
              <a:t>— межбюджетные трансферты, предоставляемые в целях </a:t>
            </a:r>
            <a:r>
              <a:rPr lang="ru-RU" sz="1700" dirty="0" err="1" smtClean="0"/>
              <a:t>софинансирования</a:t>
            </a:r>
            <a:r>
              <a:rPr lang="ru-RU" sz="1700" dirty="0" smtClean="0"/>
              <a:t> расходных обязательств, возникающих при выполнении полномочий. </a:t>
            </a:r>
          </a:p>
          <a:p>
            <a:pPr algn="just">
              <a:buNone/>
            </a:pPr>
            <a:endParaRPr lang="ru-RU" sz="17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334962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Муниципальная программа «Спорт»</a:t>
            </a:r>
            <a:endParaRPr lang="ru-RU" sz="20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0685021"/>
              </p:ext>
            </p:extLst>
          </p:nvPr>
        </p:nvGraphicFramePr>
        <p:xfrm>
          <a:off x="152400" y="381000"/>
          <a:ext cx="8839201" cy="6075823"/>
        </p:xfrm>
        <a:graphic>
          <a:graphicData uri="http://schemas.openxmlformats.org/drawingml/2006/table">
            <a:tbl>
              <a:tblPr firstRow="1" firstCol="1" bandRow="1"/>
              <a:tblGrid>
                <a:gridCol w="457200"/>
                <a:gridCol w="2362200"/>
                <a:gridCol w="457200"/>
                <a:gridCol w="609600"/>
                <a:gridCol w="533400"/>
                <a:gridCol w="609600"/>
                <a:gridCol w="533400"/>
                <a:gridCol w="533400"/>
                <a:gridCol w="457200"/>
                <a:gridCol w="2286001"/>
              </a:tblGrid>
              <a:tr h="1066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 marL="61928" marR="61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Мероприятие 3.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Организация   и проведение официальных физкультурно-оздоровительных  и спортивных мероприятий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28" marR="61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28" marR="61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18417,6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1928" marR="61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4304,4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28" marR="61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4704,4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28" marR="61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4704,4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28" marR="61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4704,4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28" marR="61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28" marR="61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Организация и проведение массовых, официальных физкультурных и спортивных мероприятий городского округа Серпухов Московской области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928" marR="61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531620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    1.4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363" marR="66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Мероприятие.4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 </a:t>
                      </a:r>
                      <a:b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Поддержка</a:t>
                      </a:r>
                      <a:r>
                        <a:rPr lang="ru-RU" sz="11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организаций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(предприятий),        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не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являющихся 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государственными</a:t>
                      </a:r>
                      <a:r>
                        <a:rPr lang="ru-RU" sz="11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(муниципальными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 учреждениями на реализацию проектов в сфере физической культуры и спорта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363" marR="66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363" marR="663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363" marR="663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363" marR="663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363" marR="663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363" marR="663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363" marR="663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363" marR="663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Оказание поддержки СОНКО на реализацию проектов      в сфере физической культуры     и спорта    на территории </a:t>
                      </a:r>
                      <a:r>
                        <a:rPr lang="ru-RU" sz="11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г.о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 Серпухов    в целях организации и проведения физкультурных мероприятий и спортивных мероприятий 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363" marR="66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08784"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363" marR="66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Основное мероприятие </a:t>
                      </a:r>
                      <a:b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Федеральный проект P 5. «Спорт – норма жизни»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363" marR="66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66363" marR="663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6507,3</a:t>
                      </a:r>
                    </a:p>
                  </a:txBody>
                  <a:tcPr marL="66363" marR="663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363" marR="663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2507,3</a:t>
                      </a:r>
                    </a:p>
                  </a:txBody>
                  <a:tcPr marL="66363" marR="663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363" marR="663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4000</a:t>
                      </a:r>
                    </a:p>
                  </a:txBody>
                  <a:tcPr marL="66363" marR="663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66363" marR="663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363" marR="66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2  2.1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363" marR="66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Мероприятие P 5.1.</a:t>
                      </a:r>
                      <a:b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Оснащение объектов спортивной инфраструктуры спортивно-технологическим оборудованием 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363" marR="66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363" marR="663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2507,3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363" marR="663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363" marR="663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2507,3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363" marR="663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363" marR="663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363" marR="663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363" marR="663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Закупка спортивно-технологического оборудования для создания малых спортивных площадок,     а также создание или модернизация футбольных полей с искусственным покрытием и легкоатлетическими беговыми дорожками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363" marR="66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356757"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2  2.2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363" marR="66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Мероприятие P 5.2.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Подготовка основания, приобретение  и установка плоскостных спортивных сооружений  в муниципальных образованиях Московской области 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363" marR="66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363" marR="663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4000,0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363" marR="663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363" marR="663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363" marR="663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363" marR="663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4000,0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363" marR="663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363" marR="663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Подготовка основания и установка плоскостных спортивных сооружений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363" marR="66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8064" y="3098932"/>
            <a:ext cx="22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cs typeface="Times New Roman" panose="02020603050405020304" pitchFamily="18" charset="0"/>
              </a:rPr>
              <a:t>2</a:t>
            </a:r>
            <a:endParaRPr lang="ru-RU" sz="11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76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30480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Муниципальная программа «Спорт»</a:t>
            </a:r>
            <a:endParaRPr lang="ru-RU" sz="2000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2384633"/>
              </p:ext>
            </p:extLst>
          </p:nvPr>
        </p:nvGraphicFramePr>
        <p:xfrm>
          <a:off x="152400" y="457200"/>
          <a:ext cx="8868415" cy="2884095"/>
        </p:xfrm>
        <a:graphic>
          <a:graphicData uri="http://schemas.openxmlformats.org/drawingml/2006/table">
            <a:tbl>
              <a:tblPr firstRow="1" firstCol="1" bandRow="1"/>
              <a:tblGrid>
                <a:gridCol w="228600"/>
                <a:gridCol w="1767208"/>
                <a:gridCol w="899792"/>
                <a:gridCol w="533400"/>
                <a:gridCol w="685800"/>
                <a:gridCol w="762000"/>
                <a:gridCol w="685800"/>
                <a:gridCol w="838200"/>
                <a:gridCol w="685800"/>
                <a:gridCol w="457200"/>
                <a:gridCol w="1324615"/>
              </a:tblGrid>
              <a:tr h="209624">
                <a:tc gridSpan="11">
                  <a:txBody>
                    <a:bodyPr/>
                    <a:lstStyle/>
                    <a:p>
                      <a:pPr indent="3206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Подпрограмма </a:t>
                      </a:r>
                      <a:r>
                        <a:rPr lang="en-US" sz="11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III </a:t>
                      </a:r>
                      <a:r>
                        <a:rPr lang="ru-RU" sz="11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«Подготовка спортивного резерва»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408" marR="65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408" marR="65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-635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1125" algn="ctr"/>
                        </a:tabLst>
                      </a:pP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408" marR="6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408" marR="6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408" marR="6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408" marR="6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408" marR="6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408" marR="6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408" marR="6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408" marR="6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408" marR="65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5772">
                <a:tc>
                  <a:txBody>
                    <a:bodyPr/>
                    <a:lstStyle/>
                    <a:p>
                      <a:pPr indent="3206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8" marR="65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Основное мероприятие 01 </a:t>
                      </a:r>
                      <a:r>
                        <a:rPr lang="ru-RU" sz="11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Подготовка спортивных сборных команд»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8" marR="65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35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1125" algn="ctr"/>
                        </a:tabLs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Итого</a:t>
                      </a:r>
                    </a:p>
                  </a:txBody>
                  <a:tcPr marL="65408" marR="6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8" marR="6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552779,3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8" marR="6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107190,2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8" marR="6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145243,1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8" marR="6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148456,1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8" marR="6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151889,9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8" marR="6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8" marR="6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8" marR="65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38699">
                <a:tc>
                  <a:txBody>
                    <a:bodyPr/>
                    <a:lstStyle/>
                    <a:p>
                      <a:pPr indent="3206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8" marR="65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Мероприятие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1.Расходы  на обеспечение</a:t>
                      </a:r>
                      <a:r>
                        <a:rPr lang="ru-RU" sz="11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деятельности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(оказание услуг) муниципальных учреждений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по</a:t>
                      </a:r>
                      <a:r>
                        <a:rPr lang="ru-RU" sz="11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подготовке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спортивных команд и спортивного резерва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8" marR="65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35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1125" algn="ctr"/>
                        </a:tabLs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Итого</a:t>
                      </a:r>
                    </a:p>
                  </a:txBody>
                  <a:tcPr marL="65408" marR="6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8" marR="6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552779,3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8" marR="6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107190,2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8" marR="6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145243,1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8" marR="6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148456,1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8" marR="6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151889,9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8" marR="6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8" marR="6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Обеспечение финансирования деятельности муниципальных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учреждений осуществляющих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спортивную подготовку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08" marR="654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1450" y="981342"/>
            <a:ext cx="3457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1</a:t>
            </a:r>
            <a:r>
              <a:rPr lang="ru-RU" sz="1000" dirty="0" smtClean="0"/>
              <a:t>.</a:t>
            </a:r>
            <a:endParaRPr lang="ru-RU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111450" y="2209800"/>
            <a:ext cx="3457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1.1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99432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304800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Муниципальная программа «Развитие сельского хозяйства»</a:t>
            </a:r>
            <a:endParaRPr lang="ru-RU" sz="1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0407113"/>
              </p:ext>
            </p:extLst>
          </p:nvPr>
        </p:nvGraphicFramePr>
        <p:xfrm>
          <a:off x="76200" y="381000"/>
          <a:ext cx="8915401" cy="6005918"/>
        </p:xfrm>
        <a:graphic>
          <a:graphicData uri="http://schemas.openxmlformats.org/drawingml/2006/table">
            <a:tbl>
              <a:tblPr firstRow="1" firstCol="1" bandRow="1"/>
              <a:tblGrid>
                <a:gridCol w="304800"/>
                <a:gridCol w="1981200"/>
                <a:gridCol w="1198583"/>
                <a:gridCol w="692659"/>
                <a:gridCol w="578175"/>
                <a:gridCol w="578175"/>
                <a:gridCol w="578175"/>
                <a:gridCol w="693235"/>
                <a:gridCol w="693235"/>
                <a:gridCol w="1617164"/>
              </a:tblGrid>
              <a:tr h="48089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№ </a:t>
                      </a:r>
                      <a:endParaRPr lang="ru-RU" sz="1000" b="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п/п</a:t>
                      </a:r>
                      <a:endParaRPr lang="ru-RU" sz="1000" b="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839" marR="648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Мероприятие подпрограммы</a:t>
                      </a:r>
                      <a:endParaRPr lang="ru-RU" sz="1000" b="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839" marR="648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Объём финансирования мероприятия в году, предшествующему году начала реализации муниципальной программы (тыс. руб.)</a:t>
                      </a:r>
                      <a:endParaRPr lang="ru-RU" sz="1000" b="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839" marR="648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Всего </a:t>
                      </a:r>
                      <a:endParaRPr lang="ru-RU" sz="1000" b="0" u="sng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u="sng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000" b="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тыс. руб.)</a:t>
                      </a:r>
                      <a:endParaRPr lang="ru-RU" sz="1000" b="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839" marR="648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Объём финансирования по годам (тыс. руб.)</a:t>
                      </a:r>
                      <a:endParaRPr lang="ru-RU" sz="1000" b="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839" marR="648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Результаты выполнения мероприятия Подпрограммы</a:t>
                      </a:r>
                      <a:endParaRPr lang="ru-RU" sz="1000" b="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839" marR="648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781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u="sng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Факт 2020</a:t>
                      </a:r>
                      <a:endParaRPr lang="ru-RU" sz="1000" b="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839" marR="648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000" b="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839" marR="648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000" b="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839" marR="648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1000" b="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839" marR="648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000" b="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839" marR="648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2338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Подпрограмма </a:t>
                      </a:r>
                      <a:r>
                        <a:rPr lang="en-US" sz="1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1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«Развитие мелиорации земель сельскохозяйственного назначения</a:t>
                      </a:r>
                      <a:r>
                        <a:rPr lang="ru-RU" sz="1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»</a:t>
                      </a: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839" marR="64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913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839" marR="64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Основное мероприятие 1. Предотвращение выбытия из оборота земель сельскохозяйственного назначения и развитие мелиоративных систем и гидротехнических сооружений сельскохозяйственного назначения</a:t>
                      </a:r>
                    </a:p>
                  </a:txBody>
                  <a:tcPr marL="64839" marR="64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839" marR="64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2961,4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839" marR="64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781,4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839" marR="64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1090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839" marR="64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1090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839" marR="64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839" marR="64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839" marR="64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Реализация мероприятия обеспечит достижение показателя по обращению Губернатора Московской области «Вовлечение в оборот выбывших сельскохозяйственных угодий, тыс. га».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839" marR="64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3256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1.1</a:t>
                      </a:r>
                    </a:p>
                  </a:txBody>
                  <a:tcPr marL="64839" marR="64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Мероприятие 1. Предотвращение выбытия из оборота земель сельскохозяйственного назначения и развитие мелиоративных систем и гидротехнических сооружений сельскохозяйственного назначения</a:t>
                      </a:r>
                    </a:p>
                  </a:txBody>
                  <a:tcPr marL="64839" marR="64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839" marR="64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839" marR="64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839" marR="64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839" marR="64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839" marR="64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839" marR="64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839" marR="64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Реализация мероприятия обеспечит достижение показателя по обращению Губернатора Московской области «Вовлечение в оборот выбывших сельскохозяйственных угодий, тыс. га».</a:t>
                      </a:r>
                    </a:p>
                  </a:txBody>
                  <a:tcPr marL="64839" marR="64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94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1.2</a:t>
                      </a:r>
                    </a:p>
                  </a:txBody>
                  <a:tcPr marL="64839" marR="64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Мероприятие 2.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Проведение мероприятий по комплексной борьбе с борщевиком Сосновского</a:t>
                      </a:r>
                    </a:p>
                  </a:txBody>
                  <a:tcPr marL="64839" marR="64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839" marR="64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2961,4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839" marR="64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781,4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839" marR="64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1090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839" marR="64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1090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839" marR="64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839" marR="64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839" marR="64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Улучшение состояния сельскохозяйственных земель, земель населённых пунктов; улучшение состояния придорожных полос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4839" marR="64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9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34962"/>
          </a:xfrm>
        </p:spPr>
        <p:txBody>
          <a:bodyPr>
            <a:noAutofit/>
          </a:bodyPr>
          <a:lstStyle/>
          <a:p>
            <a:r>
              <a:rPr lang="ru-RU" sz="1800" b="1" dirty="0"/>
              <a:t>Муниципальная программа «Развитие сельского хозяйства»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2450893"/>
              </p:ext>
            </p:extLst>
          </p:nvPr>
        </p:nvGraphicFramePr>
        <p:xfrm>
          <a:off x="228600" y="457200"/>
          <a:ext cx="8614988" cy="5715000"/>
        </p:xfrm>
        <a:graphic>
          <a:graphicData uri="http://schemas.openxmlformats.org/drawingml/2006/table">
            <a:tbl>
              <a:tblPr firstRow="1" firstCol="1" bandRow="1"/>
              <a:tblGrid>
                <a:gridCol w="306994"/>
                <a:gridCol w="3198206"/>
                <a:gridCol w="609600"/>
                <a:gridCol w="762000"/>
                <a:gridCol w="613988"/>
                <a:gridCol w="533400"/>
                <a:gridCol w="457200"/>
                <a:gridCol w="533400"/>
                <a:gridCol w="386501"/>
                <a:gridCol w="1213699"/>
              </a:tblGrid>
              <a:tr h="314666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Подпрограмма IV «Обеспечение эпизоотического и ветеринарно-санитарного благополучия</a:t>
                      </a: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»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7124"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Основное мероприятие 1. Обеспечение эпизоотического благополучия территории от заноса и распространения заразных, в том числе особо опасных болезней животных, включая африканскую чуму свиней</a:t>
                      </a: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23406</a:t>
                      </a: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10870</a:t>
                      </a: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6268</a:t>
                      </a: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6268</a:t>
                      </a: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Освоение выделенных бюджетных ассигнований в полном объеме</a:t>
                      </a: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395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1.1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1.Осуществление </a:t>
                      </a: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переданных полномочий Московской области по организации мероприятий при осуществлении  деятельности по обращению с животными без владельцев</a:t>
                      </a: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23406</a:t>
                      </a: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10870</a:t>
                      </a: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6268</a:t>
                      </a: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6268</a:t>
                      </a: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Освоение выделенных бюджетных ассигнований в полном объеме</a:t>
                      </a: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8422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1.2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2. Осуществление переданных полномочий Московской области по оформлению сибиреязвенных скотомогильников в собственность Московской области, обустройству и содержанию сибиреязвенных скотомогильников, находящихся в собственности Московской области</a:t>
                      </a: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513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1.3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Мероприятия 4. Оплата кредиторской задолженности за оказанные услуги по отлову, содержанию и ветеринарному обслуживанию безнадзорных животных в 2019 году</a:t>
                      </a: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994" marR="52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997789"/>
            <a:ext cx="457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1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209151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411162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Муниципальная программа «Экология и окружающая среда»</a:t>
            </a:r>
            <a:endParaRPr lang="ru-RU" sz="2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804632"/>
              </p:ext>
            </p:extLst>
          </p:nvPr>
        </p:nvGraphicFramePr>
        <p:xfrm>
          <a:off x="304800" y="685800"/>
          <a:ext cx="8610601" cy="4133717"/>
        </p:xfrm>
        <a:graphic>
          <a:graphicData uri="http://schemas.openxmlformats.org/drawingml/2006/table">
            <a:tbl>
              <a:tblPr bandRow="1"/>
              <a:tblGrid>
                <a:gridCol w="533400"/>
                <a:gridCol w="2873199"/>
                <a:gridCol w="816325"/>
                <a:gridCol w="870099"/>
                <a:gridCol w="761980"/>
                <a:gridCol w="611529"/>
                <a:gridCol w="510275"/>
                <a:gridCol w="816897"/>
                <a:gridCol w="816897"/>
              </a:tblGrid>
              <a:tr h="20033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№</a:t>
                      </a:r>
                      <a:endParaRPr lang="ru-RU" sz="130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п/п</a:t>
                      </a:r>
                      <a:endParaRPr lang="ru-RU" sz="130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28" marR="65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>
                        <a:alpha val="10196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Планируемые результаты реализации муниципальной программы</a:t>
                      </a:r>
                      <a:endParaRPr lang="ru-RU" sz="130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28" marR="65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>
                        <a:alpha val="10196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Единица измерения</a:t>
                      </a:r>
                      <a:endParaRPr lang="ru-RU" sz="130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28" marR="65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>
                        <a:alpha val="10196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Базовое значение показателя                      на начало реализации</a:t>
                      </a:r>
                      <a:endParaRPr lang="ru-RU" sz="130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программы</a:t>
                      </a:r>
                      <a:endParaRPr lang="ru-RU" sz="130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28" marR="65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>
                        <a:alpha val="10196"/>
                      </a:srgb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28" marR="65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>
                        <a:alpha val="1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16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Факт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2020</a:t>
                      </a:r>
                      <a:endParaRPr lang="ru-RU" sz="130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28" marR="65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2021</a:t>
                      </a:r>
                      <a:endParaRPr lang="ru-RU" sz="130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28" marR="65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2022</a:t>
                      </a:r>
                      <a:endParaRPr lang="ru-RU" sz="130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28" marR="65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2023</a:t>
                      </a:r>
                      <a:endParaRPr lang="ru-RU" sz="130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28" marR="65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2024</a:t>
                      </a:r>
                      <a:endParaRPr lang="ru-RU" sz="130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28" marR="65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>
                        <a:alpha val="10196"/>
                      </a:srgbClr>
                    </a:solidFill>
                  </a:tcPr>
                </a:tc>
              </a:tr>
              <a:tr h="245764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Подпрограмма </a:t>
                      </a: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 «Охрана окружающей среды»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28" marR="6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328" marR="6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0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1.1</a:t>
                      </a:r>
                      <a:endParaRPr lang="ru-RU" sz="13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28" marR="6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Количество проведенных исследований состояния окружающей среды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28" marR="65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Ед.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28" marR="6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endParaRPr lang="ru-RU" sz="13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28" marR="6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15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28" marR="65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16</a:t>
                      </a:r>
                      <a:endParaRPr lang="ru-RU" sz="13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28" marR="65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17</a:t>
                      </a:r>
                      <a:endParaRPr lang="ru-RU" sz="13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28" marR="65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18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28" marR="65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19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28" marR="65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>
                        <a:alpha val="10196"/>
                      </a:srgbClr>
                    </a:solidFill>
                  </a:tcPr>
                </a:tc>
              </a:tr>
              <a:tr h="285121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Подпрограмма </a:t>
                      </a: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II «Развитие водохозяйственного комплекса»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28" marR="6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328" marR="6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16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2.1</a:t>
                      </a:r>
                      <a:endParaRPr lang="ru-RU" sz="13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28" marR="6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Количество гидротехнических сооружений с неудовлетворительным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и опасным уровнем безопасности, приведенных в безопасное техническое состояние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28" marR="65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Шт.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28" marR="6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28" marR="6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28" marR="6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28" marR="6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28" marR="6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28" marR="6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28" marR="6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>
                        <a:alpha val="10196"/>
                      </a:srgbClr>
                    </a:solidFill>
                  </a:tcPr>
                </a:tc>
              </a:tr>
              <a:tr h="369903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Подпрограмма </a:t>
                      </a: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V «</a:t>
                      </a: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Региональная программа в области обращения с отходами, в том числе с твердыми коммунальными отходами»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28" marR="6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328" marR="6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1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3.1</a:t>
                      </a:r>
                      <a:endParaRPr lang="ru-RU" sz="13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28" marR="6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Ликвидировано объектов накопленного вреда (в том числе наиболее опасных объектов накопленного вреда)</a:t>
                      </a:r>
                      <a:endParaRPr lang="ru-RU" sz="13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28" marR="65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Ед.</a:t>
                      </a:r>
                      <a:endParaRPr lang="ru-RU" sz="13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28" marR="6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28" marR="6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3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28" marR="6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3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28" marR="6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13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28" marR="6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3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28" marR="6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328" marR="65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>
                        <a:alpha val="1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258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>Муниципальная программа «Безопасность 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и обеспечение безопасности жизнедеятельности населения»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2400739"/>
              </p:ext>
            </p:extLst>
          </p:nvPr>
        </p:nvGraphicFramePr>
        <p:xfrm>
          <a:off x="152400" y="533400"/>
          <a:ext cx="8839199" cy="6278603"/>
        </p:xfrm>
        <a:graphic>
          <a:graphicData uri="http://schemas.openxmlformats.org/drawingml/2006/table">
            <a:tbl>
              <a:tblPr firstRow="1" firstCol="1" bandRow="1"/>
              <a:tblGrid>
                <a:gridCol w="312891"/>
                <a:gridCol w="2259840"/>
                <a:gridCol w="947303"/>
                <a:gridCol w="395142"/>
                <a:gridCol w="465311"/>
                <a:gridCol w="469338"/>
                <a:gridCol w="391115"/>
                <a:gridCol w="391115"/>
                <a:gridCol w="391115"/>
                <a:gridCol w="2816029"/>
              </a:tblGrid>
              <a:tr h="40003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u="sng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№ п/п</a:t>
                      </a:r>
                    </a:p>
                  </a:txBody>
                  <a:tcPr marL="14507" marR="14507" marT="23866" marB="238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u="sng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Мероприятия по реализации </a:t>
                      </a:r>
                      <a:r>
                        <a:rPr lang="ru-RU" sz="1000" u="sng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подпрограммы</a:t>
                      </a:r>
                      <a:endParaRPr lang="ru-RU" sz="100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4507" marR="14507" marT="23866" marB="238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u="sng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Объем финансирования мероприятия в 2019 году (тыс. руб.)</a:t>
                      </a:r>
                    </a:p>
                  </a:txBody>
                  <a:tcPr marL="14507" marR="14507" marT="23866" marB="238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u="sng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Всего (тыс. руб.)</a:t>
                      </a:r>
                    </a:p>
                  </a:txBody>
                  <a:tcPr marL="14507" marR="14507" marT="23866" marB="238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50" u="sng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Объем финансирования по годам (тыс. руб.)</a:t>
                      </a:r>
                    </a:p>
                  </a:txBody>
                  <a:tcPr marL="14507" marR="14507" marT="23866" marB="238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u="sng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Результаты выполнения мероприятий программы (подпрограммы)</a:t>
                      </a:r>
                    </a:p>
                  </a:txBody>
                  <a:tcPr marL="14507" marR="14507" marT="23866" marB="238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025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u="sng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Факт 2020 </a:t>
                      </a:r>
                      <a:endParaRPr lang="ru-RU" sz="100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u="sng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год</a:t>
                      </a:r>
                    </a:p>
                  </a:txBody>
                  <a:tcPr marL="14507" marR="14507" marT="23866" marB="238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u="sng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2021 год</a:t>
                      </a:r>
                    </a:p>
                  </a:txBody>
                  <a:tcPr marL="14507" marR="14507" marT="23866" marB="238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u="sng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2022 год</a:t>
                      </a:r>
                    </a:p>
                  </a:txBody>
                  <a:tcPr marL="14507" marR="14507" marT="23866" marB="238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u="sng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2023 год</a:t>
                      </a:r>
                    </a:p>
                  </a:txBody>
                  <a:tcPr marL="14507" marR="14507" marT="23866" marB="238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u="sng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2024 год</a:t>
                      </a:r>
                    </a:p>
                  </a:txBody>
                  <a:tcPr marL="14507" marR="14507" marT="23866" marB="238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107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Подпрограмма 081 «Профилактика преступлений и иных правонарушений»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4507" marR="14507" marT="23866" marB="238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5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14507" marR="14507" marT="23866" marB="238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Основное мероприятие 01. Повышение степени антитеррористической защищенности социально значимых объектов находящихся в собственности муниципального образования и мест с массовым пребыванием людей</a:t>
                      </a:r>
                    </a:p>
                  </a:txBody>
                  <a:tcPr marL="14507" marR="14507" marT="23866" marB="238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4507" marR="14507" marT="23866" marB="238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500</a:t>
                      </a:r>
                    </a:p>
                  </a:txBody>
                  <a:tcPr marL="14507" marR="14507" marT="23866" marB="238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4507" marR="14507" marT="23866" marB="238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4507" marR="14507" marT="23866" marB="238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4507" marR="14507" marT="23866" marB="238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4507" marR="14507" marT="23866" marB="238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4507" marR="14507" marT="23866" marB="238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Увеличение доли социально значимых объектов (учреждений), оборудованных в целях антитеррористической защищенности средствами безопасности </a:t>
                      </a:r>
                    </a:p>
                  </a:txBody>
                  <a:tcPr marL="14507" marR="14507" marT="23866" marB="238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563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14507" marR="14507" marT="23866" marB="238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1.1. Проведение мероприятий по профилактике терроризма</a:t>
                      </a:r>
                    </a:p>
                  </a:txBody>
                  <a:tcPr marL="14507" marR="14507" marT="23866" marB="238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4507" marR="14507" marT="23866" marB="238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4507" marR="14507" marT="23866" marB="238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4507" marR="14507" marT="23866" marB="238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4507" marR="14507" marT="23866" marB="238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4507" marR="14507" marT="23866" marB="238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4507" marR="14507" marT="23866" marB="238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4507" marR="14507" marT="23866" marB="238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Количество мероприятий по профилактике терроризма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4507" marR="14507" marT="23866" marB="238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75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14507" marR="14507" marT="23866" marB="238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1.2. Приобретение оборудования (материалов), наглядных пособий и оснащения для использования при проведении тренировок на объектах с массовым пребыванием людей</a:t>
                      </a:r>
                    </a:p>
                  </a:txBody>
                  <a:tcPr marL="14507" marR="14507" marT="23866" marB="238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4507" marR="14507" marT="23866" marB="238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500</a:t>
                      </a:r>
                    </a:p>
                  </a:txBody>
                  <a:tcPr marL="14507" marR="14507" marT="23866" marB="238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4507" marR="14507" marT="23866" marB="238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4507" marR="14507" marT="23866" marB="238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4507" marR="14507" marT="23866" marB="238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4507" marR="14507" marT="23866" marB="238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4507" marR="14507" marT="23866" marB="238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Приобретение оборудования, наглядных пособий для использования при проведении антитеррористических тренировок на объектах с массовым пребыванием людей</a:t>
                      </a:r>
                    </a:p>
                  </a:txBody>
                  <a:tcPr marL="14507" marR="14507" marT="23866" marB="238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21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14507" marR="14507" marT="23866" marB="238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n-lt"/>
                          <a:cs typeface="Times New Roman" panose="02020603050405020304" pitchFamily="18" charset="0"/>
                        </a:rPr>
                        <a:t>Мероприятие 1.3. Оборудование социально значимых объектов инженерно-техническими сооружениями, обеспечивающими контроль доступа или блокирование несанкционированного доступа,</a:t>
                      </a:r>
                      <a:r>
                        <a:rPr lang="ru-RU" sz="1000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+mn-lt"/>
                          <a:cs typeface="Times New Roman" panose="02020603050405020304" pitchFamily="18" charset="0"/>
                        </a:rPr>
                        <a:t>контроль </a:t>
                      </a:r>
                      <a:r>
                        <a:rPr lang="ru-RU" sz="1000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+mn-lt"/>
                          <a:cs typeface="Times New Roman" panose="02020603050405020304" pitchFamily="18" charset="0"/>
                        </a:rPr>
                        <a:t>и оповещение о</a:t>
                      </a:r>
                      <a:r>
                        <a:rPr lang="ru-RU" sz="1000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+mn-lt"/>
                          <a:cs typeface="Times New Roman" panose="02020603050405020304" pitchFamily="18" charset="0"/>
                        </a:rPr>
                        <a:t>возникновении угроз</a:t>
                      </a:r>
                    </a:p>
                  </a:txBody>
                  <a:tcPr marL="14507" marR="14507" marT="23866" marB="238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4507" marR="14507" marT="23866" marB="238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4507" marR="14507" marT="23866" marB="238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4507" marR="14507" marT="23866" marB="238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4507" marR="14507" marT="23866" marB="238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4507" marR="14507" marT="23866" marB="238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4507" marR="14507" marT="23866" marB="238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4507" marR="14507" marT="23866" marB="238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Оборудование объектов (учреждений) пропускными пунктами,  шлагбаумами, турникетами, средствами для принудительной остановки авто-транспорта, металлическими дверями с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врезным </a:t>
                      </a: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глазком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и </a:t>
                      </a: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домофоном.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Установка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и </a:t>
                      </a: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поддержание </a:t>
                      </a:r>
                      <a:r>
                        <a:rPr lang="ru-RU" sz="1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 исправном</a:t>
                      </a:r>
                      <a:r>
                        <a:rPr lang="ru-RU" sz="1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состоянии </a:t>
                      </a: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охранной сигнализации,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 </a:t>
                      </a: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том числе систем внутреннего видеонаблюдения</a:t>
                      </a:r>
                    </a:p>
                  </a:txBody>
                  <a:tcPr marL="14507" marR="14507" marT="23866" marB="238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44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22350" indent="-1022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Основное мероприятие </a:t>
                      </a: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02.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Обеспечение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деятельности</a:t>
                      </a:r>
                      <a:r>
                        <a:rPr lang="ru-RU" sz="1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общественных </a:t>
                      </a: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объединений правоохранительной направленности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500</a:t>
                      </a:r>
                    </a:p>
                  </a:txBody>
                  <a:tcPr marL="13417" marR="13417" marT="22073" marB="2207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3417" marR="13417" marT="22073" marB="2207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3417" marR="13417" marT="22073" marB="2207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3417" marR="13417" marT="22073" marB="2207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3417" marR="13417" marT="22073" marB="2207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3417" marR="13417" marT="22073" marB="2207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Увеличение доли от числа граждан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принимающих</a:t>
                      </a:r>
                      <a:r>
                        <a:rPr lang="ru-RU" sz="1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участие </a:t>
                      </a: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 деятельности народных дружин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7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0886"/>
            <a:ext cx="8839200" cy="609600"/>
          </a:xfrm>
        </p:spPr>
        <p:txBody>
          <a:bodyPr>
            <a:normAutofit fontScale="90000"/>
          </a:bodyPr>
          <a:lstStyle/>
          <a:p>
            <a:r>
              <a:rPr lang="ru-RU" sz="1800" b="1" dirty="0"/>
              <a:t>Муниципальная программа «Безопасность </a:t>
            </a:r>
            <a:br>
              <a:rPr lang="ru-RU" sz="1800" b="1" dirty="0"/>
            </a:br>
            <a:r>
              <a:rPr lang="ru-RU" sz="1800" b="1" dirty="0"/>
              <a:t>и обеспечение безопасности жизнедеятельности населения»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701232"/>
              </p:ext>
            </p:extLst>
          </p:nvPr>
        </p:nvGraphicFramePr>
        <p:xfrm>
          <a:off x="76198" y="609600"/>
          <a:ext cx="8915399" cy="5502792"/>
        </p:xfrm>
        <a:graphic>
          <a:graphicData uri="http://schemas.openxmlformats.org/drawingml/2006/table">
            <a:tbl>
              <a:tblPr firstRow="1" firstCol="1" bandRow="1"/>
              <a:tblGrid>
                <a:gridCol w="228602"/>
                <a:gridCol w="3290635"/>
                <a:gridCol w="234616"/>
                <a:gridCol w="469232"/>
                <a:gridCol w="469232"/>
                <a:gridCol w="391026"/>
                <a:gridCol w="469232"/>
                <a:gridCol w="469232"/>
                <a:gridCol w="469232"/>
                <a:gridCol w="2424360"/>
              </a:tblGrid>
              <a:tr h="561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2.1. Проведение мероприятий по привлечению граждан, принимающих участие в деятельности народных дружин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Рост числа граждан, участвующих в деятельности народных дружин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72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2.2. Материальное стимулирование народных дружинников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500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Выполнение требований при расчете нормативов расходов бюджета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61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2.3. Материально-техническое обеспечение деятельности народных дружин 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Обеспечение народных дружин необходимой материально-технической базой  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085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2.4. Проведение мероприятий по обеспечению правопорядка и безопасности граждан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Количество дополнительных мероприятий по обеспечению правопорядка и безопасности граждан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8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2.5. Осуществление мероприятий по обучению народных дружинников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Кол-во обученных народных дружинников 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948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Основное мероприятие 03.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Реализация мероприятий по обеспечению общественного порядка и общественной безопасности,  профилактике  проявлений экстремизма на территории муниципального образования Московской области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13417" marR="13417" marT="22073" marB="2207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1.Снижение доли несовершеннолетних в общем числе лиц, совершивших преступления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2. Недопущение (снижение)  преступлений экстремистской направленности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43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12 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3.1. Проведение капитального ремонта (ремонта) зданий (помещений) подчиненных Главному управлению Министерства внутренних дел Российской Федерации по Московской области территориальных органов Министерства внутренних дел Российской Федерации на районном уровне и их подразделений, осуществляющих деятельность по охране общественного порядка и обеспечению общественной безопасности, противодействию терроризму и экстремизму, находящихся в собственности муниципальных образований Московской области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Количество отремонтированных зданий (помещений) территориальных органов МВД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При наличии</a:t>
                      </a:r>
                    </a:p>
                  </a:txBody>
                  <a:tcPr marL="13417" marR="13417" marT="22073" marB="220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sz="1800" b="1" dirty="0"/>
              <a:t>Муниципальная программа «Безопасность </a:t>
            </a:r>
            <a:br>
              <a:rPr lang="ru-RU" sz="1800" b="1" dirty="0"/>
            </a:br>
            <a:r>
              <a:rPr lang="ru-RU" sz="1800" b="1" dirty="0"/>
              <a:t>и обеспечение безопасности жизнедеятельности населения»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9193558"/>
              </p:ext>
            </p:extLst>
          </p:nvPr>
        </p:nvGraphicFramePr>
        <p:xfrm>
          <a:off x="76200" y="509782"/>
          <a:ext cx="8839200" cy="6318752"/>
        </p:xfrm>
        <a:graphic>
          <a:graphicData uri="http://schemas.openxmlformats.org/drawingml/2006/table">
            <a:tbl>
              <a:tblPr firstRow="1" firstCol="1" bandRow="1"/>
              <a:tblGrid>
                <a:gridCol w="228600"/>
                <a:gridCol w="3276600"/>
                <a:gridCol w="228600"/>
                <a:gridCol w="304800"/>
                <a:gridCol w="304800"/>
                <a:gridCol w="304800"/>
                <a:gridCol w="228600"/>
                <a:gridCol w="304800"/>
                <a:gridCol w="304800"/>
                <a:gridCol w="3352800"/>
              </a:tblGrid>
              <a:tr h="17000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14250" marR="14250" marT="23444" marB="23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Мероприятие 3.2. Проведение капитального ремонта (ремонта) зданий (помещений), занимаемых территориальными подразделениями Управления Федеральной службы безопасности Российской Федерации по городу Москве и Московской области, осуществляющими деятельность по охране общественного порядка и обеспечению общественной безопасности, противодействию терроризму и экстремизму, находящихся в собственности муниципальных образований Московской области.</a:t>
                      </a:r>
                    </a:p>
                  </a:txBody>
                  <a:tcPr marL="14250" marR="14250" marT="23444" marB="23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4250" marR="14250" marT="23444" marB="234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4250" marR="14250" marT="23444" marB="234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4250" marR="14250" marT="23444" marB="234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4250" marR="14250" marT="23444" marB="234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4250" marR="14250" marT="23444" marB="234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4250" marR="14250" marT="23444" marB="234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4250" marR="14250" marT="23444" marB="234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Количество отремонтированных зданий (помещений) территориальных подразделений УФСБ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При наличии</a:t>
                      </a:r>
                    </a:p>
                  </a:txBody>
                  <a:tcPr marL="14250" marR="14250" marT="23444" marB="234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728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14250" marR="14250" marT="23444" marB="23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Мероприятие 3.3. Участие в мероприятиях по профилактике терроризма и рейдах в местах массового отдыха и скопления молодежи с целью выявления </a:t>
                      </a:r>
                      <a:r>
                        <a:rPr lang="ru-RU" sz="1000" dirty="0" err="1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экстремистски</a:t>
                      </a: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 настроенных лиц</a:t>
                      </a:r>
                    </a:p>
                  </a:txBody>
                  <a:tcPr marL="14250" marR="14250" marT="23444" marB="23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4250" marR="14250" marT="23444" marB="234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4250" marR="14250" marT="23444" marB="234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4250" marR="14250" marT="23444" marB="234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4250" marR="14250" marT="23444" marB="234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4250" marR="14250" marT="23444" marB="234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4250" marR="14250" marT="23444" marB="234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4250" marR="14250" marT="23444" marB="234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Количество мероприятий по профилактике терроризма в местах массового отдыха и скопления молодежи с целью выявления экстремистски настроенных лиц</a:t>
                      </a:r>
                    </a:p>
                  </a:txBody>
                  <a:tcPr marL="14250" marR="14250" marT="23444" marB="234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3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14250" marR="14250" marT="23444" marB="23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Мероприятие 3.4. Проведение мероприятий по профилактике экстремизма</a:t>
                      </a:r>
                    </a:p>
                  </a:txBody>
                  <a:tcPr marL="14250" marR="14250" marT="23444" marB="23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4250" marR="14250" marT="23444" marB="234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4250" marR="14250" marT="23444" marB="234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4250" marR="14250" marT="23444" marB="234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4250" marR="14250" marT="23444" marB="234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4250" marR="14250" marT="23444" marB="234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4250" marR="14250" marT="23444" marB="234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4250" marR="14250" marT="23444" marB="234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Количество мероприятий по профилактике экстремизма</a:t>
                      </a:r>
                    </a:p>
                  </a:txBody>
                  <a:tcPr marL="14250" marR="14250" marT="23444" marB="234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2128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14250" marR="14250" marT="23444" marB="23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Мероприятие 3.5. Организация и проведение «круглых столов» с лидерами местных национально-культурных объединений и религиозных организаций по вопросам социальной и культурной адаптации мигрантов, предупреждения конфликтных ситуаций среди молодежи, воспитания  межнациональной и межконфессиональной толерантности</a:t>
                      </a:r>
                    </a:p>
                  </a:txBody>
                  <a:tcPr marL="14250" marR="14250" marT="23444" marB="23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4250" marR="14250" marT="23444" marB="234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4250" marR="14250" marT="23444" marB="234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4250" marR="14250" marT="23444" marB="234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4250" marR="14250" marT="23444" marB="234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4250" marR="14250" marT="23444" marB="234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4250" marR="14250" marT="23444" marB="234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4250" marR="14250" marT="23444" marB="234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Проведение «круглого стола», приобретение канцелярских принадлежностей. Формирование толерантных межнациональных отношений</a:t>
                      </a:r>
                    </a:p>
                  </a:txBody>
                  <a:tcPr marL="14250" marR="14250" marT="23444" marB="234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072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14250" marR="14250" marT="23444" marB="23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Мероприятие 3.6. Организация и проведение информационно-пропагандистских мероприятий по разъяснению сущности терроризма и его общественной опасности, а также формирование у граждан неприятия идеологии терроризма.</a:t>
                      </a:r>
                    </a:p>
                  </a:txBody>
                  <a:tcPr marL="14250" marR="14250" marT="23444" marB="234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4250" marR="14250" marT="23444" marB="234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4250" marR="14250" marT="23444" marB="234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4250" marR="14250" marT="23444" marB="234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4250" marR="14250" marT="23444" marB="234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4250" marR="14250" marT="23444" marB="234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4250" marR="14250" marT="23444" marB="234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4250" marR="14250" marT="23444" marB="234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Количество информационно-пропагандистских мероприятий по разъяснению сущности терроризма и его общественной опасности, а также формирование у граждан неприятия идеологии терроризма</a:t>
                      </a:r>
                    </a:p>
                  </a:txBody>
                  <a:tcPr marL="14250" marR="14250" marT="23444" marB="234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39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9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12582" marR="12582" marT="20700" marB="20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3.7. Проведение капитального ремонта (ремонта) зданий (помещений), находящихся в собственности муниципальных образований Московской области, в целях размещения подразделений Главного следственного управления Следственного комитета Российской Федерации по Московской области</a:t>
                      </a:r>
                    </a:p>
                  </a:txBody>
                  <a:tcPr marL="12582" marR="12582" marT="20700" marB="20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Количество отремонтированных зданий (помещений) При наличии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2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379"/>
            <a:ext cx="8229600" cy="574221"/>
          </a:xfrm>
        </p:spPr>
        <p:txBody>
          <a:bodyPr>
            <a:normAutofit fontScale="90000"/>
          </a:bodyPr>
          <a:lstStyle/>
          <a:p>
            <a:r>
              <a:rPr lang="ru-RU" sz="1800" b="1" dirty="0"/>
              <a:t>Муниципальная программа «Безопасность </a:t>
            </a:r>
            <a:br>
              <a:rPr lang="ru-RU" sz="1800" b="1" dirty="0"/>
            </a:br>
            <a:r>
              <a:rPr lang="ru-RU" sz="1800" b="1" dirty="0"/>
              <a:t>и обеспечение безопасности жизнедеятельности населения»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9534728"/>
              </p:ext>
            </p:extLst>
          </p:nvPr>
        </p:nvGraphicFramePr>
        <p:xfrm>
          <a:off x="109999" y="609600"/>
          <a:ext cx="9004065" cy="5694610"/>
        </p:xfrm>
        <a:graphic>
          <a:graphicData uri="http://schemas.openxmlformats.org/drawingml/2006/table">
            <a:tbl>
              <a:tblPr firstRow="1" firstCol="1" bandRow="1"/>
              <a:tblGrid>
                <a:gridCol w="164864"/>
                <a:gridCol w="2696937"/>
                <a:gridCol w="381000"/>
                <a:gridCol w="533400"/>
                <a:gridCol w="609600"/>
                <a:gridCol w="490997"/>
                <a:gridCol w="457200"/>
                <a:gridCol w="457200"/>
                <a:gridCol w="469666"/>
                <a:gridCol w="2743201"/>
              </a:tblGrid>
              <a:tr h="1981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9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12582" marR="12582" marT="20700" marB="20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3.81 Мероприятия, направленные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на социальную реабилитацию, организацию </a:t>
                      </a:r>
                      <a:r>
                        <a:rPr lang="ru-RU" sz="105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психо</a:t>
                      </a: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-коррекционной работы, внедрение адаптивно-развивающих технологий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 отношении</a:t>
                      </a:r>
                      <a:r>
                        <a:rPr lang="ru-RU" sz="105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несовершеннолетних</a:t>
                      </a: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склонных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 </a:t>
                      </a: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бродяжничеству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и совершению правонарушений,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 </a:t>
                      </a: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том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числе</a:t>
                      </a:r>
                      <a:r>
                        <a:rPr lang="ru-RU" sz="105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осужденных,</a:t>
                      </a:r>
                      <a:r>
                        <a:rPr lang="ru-RU" sz="105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без </a:t>
                      </a: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изоляции </a:t>
                      </a:r>
                      <a:r>
                        <a:rPr lang="ru-RU" sz="105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от </a:t>
                      </a: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общества </a:t>
                      </a:r>
                      <a:r>
                        <a:rPr lang="ru-RU" sz="105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и </a:t>
                      </a: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освободившихся из мест лишения свободы</a:t>
                      </a:r>
                    </a:p>
                  </a:txBody>
                  <a:tcPr marL="12582" marR="12582" marT="20700" marB="20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Количество мероприятий направленных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на социальную реабилитацию, организацию </a:t>
                      </a:r>
                      <a:r>
                        <a:rPr lang="ru-RU" sz="105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психо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-коррекционной </a:t>
                      </a: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работы, внедрение адаптивно-развивающих технологий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 отношении несовершеннолетних, склонных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 бродяжничеству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и совершению</a:t>
                      </a:r>
                      <a:r>
                        <a:rPr lang="ru-RU" sz="105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правонарушений</a:t>
                      </a: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 </a:t>
                      </a: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том числе осужденных,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без изоляции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от </a:t>
                      </a: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общества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и </a:t>
                      </a: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освободившихся из мест лишения свободы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2582" marR="12582" marT="20700" marB="20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65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900">
                          <a:effectLst/>
                          <a:latin typeface="+mn-lt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12582" marR="12582" marT="20700" marB="20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Основное </a:t>
                      </a:r>
                      <a:r>
                        <a:rPr lang="ru-RU" sz="105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</a:t>
                      </a: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04.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Развертывание </a:t>
                      </a: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элементов системы технологического обеспечения региональной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общественной</a:t>
                      </a:r>
                      <a:r>
                        <a:rPr lang="ru-RU" sz="105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безопасности </a:t>
                      </a: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и оперативного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управления</a:t>
                      </a:r>
                      <a:r>
                        <a:rPr lang="ru-RU" sz="105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«Безопасный </a:t>
                      </a: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регион»</a:t>
                      </a:r>
                    </a:p>
                  </a:txBody>
                  <a:tcPr marL="12582" marR="12582" marT="20700" marB="20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72 908,5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13 381,7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14881,7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14881,7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14881,7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14881,7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Увеличение доли объектов,  оборудованных системами видеонаблюдения и подключенных к системе «Безопасный регион»</a:t>
                      </a:r>
                    </a:p>
                  </a:txBody>
                  <a:tcPr marL="12582" marR="12582" marT="20700" marB="20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93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900">
                          <a:effectLst/>
                          <a:latin typeface="+mn-lt"/>
                          <a:ea typeface="Calibri"/>
                          <a:cs typeface="Times New Roman"/>
                        </a:rPr>
                        <a:t>21</a:t>
                      </a:r>
                    </a:p>
                  </a:txBody>
                  <a:tcPr marL="12582" marR="12582" marT="20700" marB="20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4.1. Оказание услуг по предоставлению видеоинформации для системы технологического обеспечения региональной общественной безопасности и оперативного управления «Безопасный регион»</a:t>
                      </a:r>
                    </a:p>
                  </a:txBody>
                  <a:tcPr marL="12582" marR="12582" marT="20700" marB="20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72 908,5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13 381,7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14881,7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14881,7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14881,7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14881,7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Предоставление видеоинформации для системы технологического обеспечения региональной общественной безопасности и оперативного управления «Безопасный регион»</a:t>
                      </a:r>
                    </a:p>
                  </a:txBody>
                  <a:tcPr marL="12582" marR="12582" marT="20700" marB="20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70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900">
                          <a:effectLst/>
                          <a:latin typeface="+mn-lt"/>
                          <a:ea typeface="Calibri"/>
                          <a:cs typeface="Times New Roman"/>
                        </a:rPr>
                        <a:t>22</a:t>
                      </a:r>
                    </a:p>
                  </a:txBody>
                  <a:tcPr marL="12582" marR="12582" marT="20700" marB="20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4.2. Проведение работ по установке видеокамер с подключением к системе «Безопасный регион» на подъездах многоквартирных домов</a:t>
                      </a:r>
                    </a:p>
                  </a:txBody>
                  <a:tcPr marL="12582" marR="12582" marT="20700" marB="20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Установка видеокамер с подключением к системе «Безопасный регион» на подъездах многоквартирных домов</a:t>
                      </a:r>
                    </a:p>
                  </a:txBody>
                  <a:tcPr marL="12582" marR="12582" marT="20700" marB="20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70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9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23</a:t>
                      </a:r>
                    </a:p>
                  </a:txBody>
                  <a:tcPr marL="12582" marR="12582" marT="20700" marB="20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4.3. Обслуживание, модернизация и развитие системы «Безопасный регион»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2582" marR="12582" marT="20700" marB="20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2582" marR="12582" marT="20700" marB="20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Поддержание в исправном состоянии, модернизация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оборудования </a:t>
                      </a: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и развитие системы «Безопасный регион»</a:t>
                      </a:r>
                    </a:p>
                  </a:txBody>
                  <a:tcPr marL="12582" marR="12582" marT="20700" marB="20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5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609600"/>
          </a:xfrm>
        </p:spPr>
        <p:txBody>
          <a:bodyPr>
            <a:noAutofit/>
          </a:bodyPr>
          <a:lstStyle/>
          <a:p>
            <a:r>
              <a:rPr lang="ru-RU" sz="1800" b="1" dirty="0"/>
              <a:t>Муниципальная программа «Безопасность </a:t>
            </a:r>
            <a:br>
              <a:rPr lang="ru-RU" sz="1800" b="1" dirty="0"/>
            </a:br>
            <a:r>
              <a:rPr lang="ru-RU" sz="1800" b="1" dirty="0"/>
              <a:t>и обеспечение безопасности жизнедеятельности населения» 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8711290"/>
              </p:ext>
            </p:extLst>
          </p:nvPr>
        </p:nvGraphicFramePr>
        <p:xfrm>
          <a:off x="76200" y="609600"/>
          <a:ext cx="8991601" cy="6188636"/>
        </p:xfrm>
        <a:graphic>
          <a:graphicData uri="http://schemas.openxmlformats.org/drawingml/2006/table">
            <a:tbl>
              <a:tblPr firstRow="1" firstCol="1" bandRow="1"/>
              <a:tblGrid>
                <a:gridCol w="234564"/>
                <a:gridCol w="3804036"/>
                <a:gridCol w="228600"/>
                <a:gridCol w="228600"/>
                <a:gridCol w="304800"/>
                <a:gridCol w="304800"/>
                <a:gridCol w="304800"/>
                <a:gridCol w="304800"/>
                <a:gridCol w="228600"/>
                <a:gridCol w="3048001"/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11681" marR="11681" marT="19217" marB="192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Мероприятие 4.4. Обеспечение установки на коммерческих объектах видеокамер с подключением к системе «Безопасный регион», а также интеграция имеющихся средств видеонаблюдения коммерческих объектов в систему «Безопасный регион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»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681" marR="11681" marT="19217" marB="192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Установка на коммерческих объектах видеокамер с подключением к системе  «Безопасный регион», а также интеграция имеющихся средств видеонаблюдения коммерческих объектов в систему «Безопасный регион»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36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11681" marR="11681" marT="19217" marB="192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Основное мероприятие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05.</a:t>
                      </a:r>
                      <a:r>
                        <a:rPr lang="ru-RU" sz="1000" baseline="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Профилактика </a:t>
                      </a: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наркомании и токсикомании, проведение ежегодных медицинских осмотров школьников и студентов, обучающихся в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образовательных</a:t>
                      </a:r>
                      <a:r>
                        <a:rPr lang="ru-RU" sz="1000" baseline="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организациях </a:t>
                      </a: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Московской области, с целью раннего выявления незаконного потребления наркотических средств и психотропных веществ, медицинских осмотров призывников в Военном комиссариате Московской области.</a:t>
                      </a:r>
                    </a:p>
                  </a:txBody>
                  <a:tcPr marL="11681" marR="11681" marT="19217" marB="192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Увеличение числа лиц, состоящих на диспансерном наблюдении с диагнозом «Употребление наркотиков с вредными последствиями»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496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11681" marR="11681" marT="19217" marB="192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Мероприятие 5.1. Профилактика наркомании и токсикомании, проведение ежегодных медицинских осмотров школьников и студентов, обучающихся в образовательных организациях Московской области, с целью раннего выявления незаконного потребления наркотических средств и психотропных веществ </a:t>
                      </a:r>
                    </a:p>
                  </a:txBody>
                  <a:tcPr marL="11681" marR="11681" marT="19217" marB="192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Увеличение числа лиц, состоящих на диспансерном наблюдении с диагнозом «Употребление наркотиков с вредными последствиями»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628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11681" marR="11681" marT="19217" marB="192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Мероприятие 5.2. Проведение антинаркотических мероприятий с использованием профилактических программ, одобренных Министерством образования Московской области</a:t>
                      </a:r>
                    </a:p>
                  </a:txBody>
                  <a:tcPr marL="11681" marR="11681" marT="19217" marB="192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Внедрение в образователь-ных организациях профилактических программ антинаркотической направленности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38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11681" marR="11681" marT="19217" marB="192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Мероприятие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5.3.Обучение </a:t>
                      </a: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педагогов и волонтеров методикам проведения профилактических занятий с использованием программ, одобренных Министерством образования Московской области </a:t>
                      </a:r>
                    </a:p>
                  </a:txBody>
                  <a:tcPr marL="11681" marR="11681" marT="19217" marB="192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Обучение педагогов и волонтеров методикам проведения профилактических занятий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60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11681" marR="11681" marT="19217" marB="192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Мероприятие 5.4. Изготовление и размещение рекламы, агитационных материалов направленных на: информирование общественности и целевых групп профилактики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000" baseline="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государственной </a:t>
                      </a: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стратегии, а также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реализуемой</a:t>
                      </a:r>
                      <a:r>
                        <a:rPr lang="ru-RU" sz="1000" baseline="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профилактической </a:t>
                      </a: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деятельности в отношении наркомании; - формирования общественного мнения, направленного на изменение норм, связанных с поведением «риска»,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000" baseline="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пропаганду </a:t>
                      </a: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ценностей здорового образа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жизни;</a:t>
                      </a:r>
                      <a:r>
                        <a:rPr lang="ru-RU" sz="1000" baseline="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информирование </a:t>
                      </a: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о рисках, связанных с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наркотиками;</a:t>
                      </a:r>
                      <a:r>
                        <a:rPr lang="ru-RU" sz="1000" baseline="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стимулирование </a:t>
                      </a: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подростков и молодежи и их родителей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000" baseline="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обращению </a:t>
                      </a: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за психологической и иной профессиональной помощью</a:t>
                      </a:r>
                    </a:p>
                  </a:txBody>
                  <a:tcPr marL="11681" marR="11681" marT="19217" marB="192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Размещение рекламы, агитационных материалов антинаркотической направленности</a:t>
                      </a:r>
                    </a:p>
                  </a:txBody>
                  <a:tcPr marL="11681" marR="11681" marT="19217" marB="1921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5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533400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Глоссарий</a:t>
            </a:r>
            <a:endParaRPr lang="ru-RU" sz="1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341416"/>
            <a:ext cx="8839200" cy="6553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Доходы бюджета - </a:t>
            </a:r>
            <a:r>
              <a:rPr lang="ru-RU" sz="17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п</a:t>
            </a:r>
            <a:r>
              <a:rPr lang="ru-RU" altLang="ru-RU" sz="17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оступающие </a:t>
            </a:r>
            <a:r>
              <a:rPr lang="ru-RU" altLang="ru-RU" sz="1700" dirty="0">
                <a:solidFill>
                  <a:prstClr val="black"/>
                </a:solidFill>
                <a:cs typeface="Times New Roman" panose="02020603050405020304" pitchFamily="18" charset="0"/>
              </a:rPr>
              <a:t>в бюджет денежные средства, за </a:t>
            </a:r>
            <a:r>
              <a:rPr lang="ru-RU" altLang="ru-RU" sz="17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исключением средств</a:t>
            </a:r>
            <a:r>
              <a:rPr lang="ru-RU" altLang="ru-RU" sz="1700" dirty="0">
                <a:solidFill>
                  <a:prstClr val="black"/>
                </a:solidFill>
                <a:cs typeface="Times New Roman" panose="02020603050405020304" pitchFamily="18" charset="0"/>
              </a:rPr>
              <a:t>, являющихся в соответствии с Бюджетным кодексом источниками финансирования дефицита бюджета</a:t>
            </a:r>
            <a:r>
              <a:rPr lang="ru-RU" altLang="ru-RU" sz="17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None/>
            </a:pPr>
            <a:r>
              <a:rPr lang="ru-RU" sz="1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Расходы бюджета - </a:t>
            </a:r>
            <a:r>
              <a:rPr lang="ru-RU" sz="17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выплачиваемые </a:t>
            </a:r>
            <a:r>
              <a:rPr lang="ru-RU" sz="1700" dirty="0">
                <a:solidFill>
                  <a:prstClr val="black"/>
                </a:solidFill>
                <a:cs typeface="Times New Roman" panose="02020603050405020304" pitchFamily="18" charset="0"/>
              </a:rPr>
              <a:t>из бюджета денежные средства</a:t>
            </a:r>
            <a:r>
              <a:rPr lang="ru-RU" sz="17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  <a:endParaRPr lang="ru-RU" sz="17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>
              <a:buNone/>
            </a:pPr>
            <a:r>
              <a:rPr lang="ru-RU" sz="1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Дефицит бюджета - </a:t>
            </a:r>
            <a:r>
              <a:rPr lang="ru-RU" sz="1700" dirty="0" smtClean="0"/>
              <a:t>превышение расходов бюджета над его доходами. </a:t>
            </a:r>
          </a:p>
          <a:p>
            <a:pPr algn="just">
              <a:buNone/>
            </a:pPr>
            <a:r>
              <a:rPr lang="ru-RU" sz="1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Профицит бюджета </a:t>
            </a:r>
            <a:r>
              <a:rPr lang="ru-RU" sz="17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 </a:t>
            </a:r>
            <a:r>
              <a:rPr lang="ru-RU" sz="1700" dirty="0" smtClean="0"/>
              <a:t>превышение доходов бюджета над его расходами.</a:t>
            </a:r>
          </a:p>
          <a:p>
            <a:pPr marL="0" indent="0" algn="just">
              <a:buNone/>
            </a:pPr>
            <a:r>
              <a:rPr lang="ru-RU" sz="17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Межбюджетные трансферты</a:t>
            </a:r>
            <a:r>
              <a:rPr lang="ru-RU" sz="1700" dirty="0"/>
              <a:t>— 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  <a:r>
              <a:rPr lang="ru-RU" sz="1700" dirty="0" smtClean="0"/>
              <a:t>.</a:t>
            </a:r>
          </a:p>
          <a:p>
            <a:pPr marL="0" indent="0" algn="just">
              <a:buNone/>
            </a:pPr>
            <a:r>
              <a:rPr lang="ru-RU" sz="1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Дотации -</a:t>
            </a:r>
            <a:r>
              <a:rPr lang="ru-RU" sz="1700" dirty="0" smtClean="0"/>
              <a:t> межбюджетные </a:t>
            </a:r>
            <a:r>
              <a:rPr lang="ru-RU" sz="1700" dirty="0"/>
              <a:t>трансферты, предоставляемые на безвозмездной </a:t>
            </a:r>
            <a:r>
              <a:rPr lang="ru-RU" sz="1700" dirty="0" smtClean="0"/>
              <a:t>и безвозвратной </a:t>
            </a:r>
            <a:r>
              <a:rPr lang="ru-RU" sz="1700" dirty="0"/>
              <a:t>основе без установления направлений их </a:t>
            </a:r>
            <a:r>
              <a:rPr lang="ru-RU" sz="1700" dirty="0" smtClean="0"/>
              <a:t>использования</a:t>
            </a:r>
          </a:p>
          <a:p>
            <a:pPr marL="0" indent="0" algn="just">
              <a:buNone/>
            </a:pPr>
            <a:r>
              <a:rPr lang="ru-RU" sz="1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Субсидии</a:t>
            </a:r>
            <a:r>
              <a:rPr lang="ru-RU" sz="17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 </a:t>
            </a:r>
            <a:r>
              <a:rPr lang="ru-RU" sz="1700" dirty="0" smtClean="0"/>
              <a:t>межбюджетные </a:t>
            </a:r>
            <a:r>
              <a:rPr lang="ru-RU" sz="1700" dirty="0"/>
              <a:t>трансферты, предоставляемые в целях </a:t>
            </a:r>
            <a:r>
              <a:rPr lang="ru-RU" sz="1700" dirty="0" err="1"/>
              <a:t>софинансирования</a:t>
            </a:r>
            <a:r>
              <a:rPr lang="ru-RU" sz="1700" dirty="0"/>
              <a:t> расходных обязательств, возникающих при выполнении полномочий. </a:t>
            </a:r>
            <a:endParaRPr lang="ru-RU" sz="1700" dirty="0" smtClean="0"/>
          </a:p>
          <a:p>
            <a:pPr marL="0" indent="0" algn="just">
              <a:buNone/>
            </a:pPr>
            <a:r>
              <a:rPr lang="ru-RU" sz="1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Субвенции</a:t>
            </a:r>
            <a:r>
              <a:rPr lang="ru-RU" sz="17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</a:t>
            </a:r>
            <a:r>
              <a:rPr lang="ru-RU" sz="1700" dirty="0" smtClean="0"/>
              <a:t>межбюджетные </a:t>
            </a:r>
            <a:r>
              <a:rPr lang="ru-RU" sz="1700" dirty="0"/>
              <a:t>трансферты, предоставляемые в целях Финансового обеспечения расходных обязательств, возникающих при выполнении государственных </a:t>
            </a:r>
            <a:r>
              <a:rPr lang="ru-RU" sz="1700" dirty="0" smtClean="0"/>
              <a:t>полномочий Российской </a:t>
            </a:r>
            <a:r>
              <a:rPr lang="ru-RU" sz="1700" dirty="0"/>
              <a:t>Федерации субъектов Российской Федерации. Иные межбюджетные трансферты. </a:t>
            </a:r>
          </a:p>
          <a:p>
            <a:pPr marL="0" indent="0" algn="just">
              <a:buNone/>
            </a:pPr>
            <a:r>
              <a:rPr lang="ru-RU" sz="1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Иные </a:t>
            </a:r>
            <a:r>
              <a:rPr lang="ru-RU" sz="17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межбюджетные </a:t>
            </a:r>
            <a:r>
              <a:rPr lang="ru-RU" sz="1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трансферты</a:t>
            </a:r>
            <a:r>
              <a:rPr lang="ru-RU" sz="1700" dirty="0" smtClean="0"/>
              <a:t> </a:t>
            </a:r>
            <a:r>
              <a:rPr lang="ru-RU" sz="17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  <a:r>
              <a:rPr lang="ru-RU" sz="1700" dirty="0" smtClean="0"/>
              <a:t> </a:t>
            </a:r>
            <a:r>
              <a:rPr lang="ru-RU" sz="1700" dirty="0"/>
              <a:t>это целевые трансферты, представление на осуществление части полномочий по решению вопросов регионального (местного) значения в соответствии с заключенными соглашениями. </a:t>
            </a: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Муниципальный долг -</a:t>
            </a:r>
            <a:r>
              <a:rPr lang="ru-RU" sz="17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700" dirty="0">
                <a:ln w="1905"/>
              </a:rPr>
              <a:t>обязательства, возникающие из муниципальных заимствований, гарантий по обязательствам третьих лиц, другие обязательства в соответствии с видами долговых обязательств, принятые на себя муниципальным </a:t>
            </a:r>
            <a:r>
              <a:rPr lang="ru-RU" sz="1700" dirty="0" smtClean="0">
                <a:ln w="1905"/>
              </a:rPr>
              <a:t>образованием</a:t>
            </a:r>
          </a:p>
          <a:p>
            <a:pPr algn="just">
              <a:buNone/>
            </a:pPr>
            <a:r>
              <a:rPr lang="ru-RU" sz="1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endParaRPr lang="ru-RU" sz="17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8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639762"/>
          </a:xfrm>
        </p:spPr>
        <p:txBody>
          <a:bodyPr>
            <a:noAutofit/>
          </a:bodyPr>
          <a:lstStyle/>
          <a:p>
            <a:r>
              <a:rPr lang="ru-RU" sz="1800" b="1" dirty="0"/>
              <a:t>Муниципальная программа «Безопасность </a:t>
            </a:r>
            <a:br>
              <a:rPr lang="ru-RU" sz="1800" b="1" dirty="0"/>
            </a:br>
            <a:r>
              <a:rPr lang="ru-RU" sz="1800" b="1" dirty="0"/>
              <a:t>и обеспечение безопасности жизнедеятельности населения» 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8521384"/>
              </p:ext>
            </p:extLst>
          </p:nvPr>
        </p:nvGraphicFramePr>
        <p:xfrm>
          <a:off x="76200" y="533400"/>
          <a:ext cx="8915400" cy="6060942"/>
        </p:xfrm>
        <a:graphic>
          <a:graphicData uri="http://schemas.openxmlformats.org/drawingml/2006/table">
            <a:tbl>
              <a:tblPr firstRow="1" firstCol="1" bandRow="1"/>
              <a:tblGrid>
                <a:gridCol w="228600"/>
                <a:gridCol w="3276600"/>
                <a:gridCol w="381000"/>
                <a:gridCol w="533400"/>
                <a:gridCol w="533400"/>
                <a:gridCol w="533400"/>
                <a:gridCol w="533400"/>
                <a:gridCol w="533400"/>
                <a:gridCol w="609600"/>
                <a:gridCol w="1752600"/>
              </a:tblGrid>
              <a:tr h="1066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Основное мероприятие 07.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Развитие похоронного дела на территории Московской области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13800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297100,5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49560,5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56 020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56 020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67 749,1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67 750,9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Содержание территории кладбищ в соответствии с требованиями законодательства, в том числе санитарными нормами и правилами</a:t>
                      </a:r>
                    </a:p>
                  </a:txBody>
                  <a:tcPr marL="21768" marR="21768" marT="35811" marB="358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234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31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7.1. Возмещение специализированной службе по вопросам похоронного дела стоимости услуг по погребению умерших в части, превышающей размер возмещения, установленный законодательством РФ и МО 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Содержание территории кладбищ в соответствии с требованиями законодательства, в том числе санитарными нормами и правилами</a:t>
                      </a:r>
                    </a:p>
                  </a:txBody>
                  <a:tcPr marL="21768" marR="21768" marT="35811" marB="358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234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32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7.2. Расходы на обеспечение деятельности (оказание услуг) в сфере похоронного дела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162290,3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28 029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30 040,1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30 040,1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37 090,1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37 091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Содержание территории кладбищ в соответствии с требованиями законодательства, в том числе санитарными нормами и правилами</a:t>
                      </a:r>
                    </a:p>
                  </a:txBody>
                  <a:tcPr marL="21768" marR="21768" marT="35811" marB="358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234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33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7.3. Оформление земельных участков под кладбищами в муниципальную собственность, включая создание новых кладбищ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Содержание территории кладбищ в соответствии с требованиями законодательства, в том числе санитарными нормами и правилами</a:t>
                      </a:r>
                    </a:p>
                  </a:txBody>
                  <a:tcPr marL="21768" marR="21768" marT="35811" marB="358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234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34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7.4. Зимние и летние работы по содержанию мест захоронений, текущий и капитальный ремонт основных фондов 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8400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125029,8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16 491,1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23 609,9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23 609,9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30 659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30659,9</a:t>
                      </a:r>
                    </a:p>
                  </a:txBody>
                  <a:tcPr marL="21768" marR="21768" marT="35811" marB="358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Содержание территории кладбищ в соответствии с требованиями законодательства, в том числе санитарными нормами и правилами</a:t>
                      </a:r>
                    </a:p>
                  </a:txBody>
                  <a:tcPr marL="21768" marR="21768" marT="35811" marB="358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0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Autofit/>
          </a:bodyPr>
          <a:lstStyle/>
          <a:p>
            <a:r>
              <a:rPr lang="ru-RU" sz="1800" b="1" dirty="0"/>
              <a:t>Муниципальная программа «Безопасность </a:t>
            </a:r>
            <a:br>
              <a:rPr lang="ru-RU" sz="1800" b="1" dirty="0"/>
            </a:br>
            <a:r>
              <a:rPr lang="ru-RU" sz="1800" b="1" dirty="0"/>
              <a:t>и обеспечение безопасности жизнедеятельности населения»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4005330"/>
              </p:ext>
            </p:extLst>
          </p:nvPr>
        </p:nvGraphicFramePr>
        <p:xfrm>
          <a:off x="152400" y="609600"/>
          <a:ext cx="8839200" cy="5334000"/>
        </p:xfrm>
        <a:graphic>
          <a:graphicData uri="http://schemas.openxmlformats.org/drawingml/2006/table">
            <a:tbl>
              <a:tblPr firstRow="1" firstCol="1" bandRow="1"/>
              <a:tblGrid>
                <a:gridCol w="228601"/>
                <a:gridCol w="3124200"/>
                <a:gridCol w="381000"/>
                <a:gridCol w="533400"/>
                <a:gridCol w="533400"/>
                <a:gridCol w="457200"/>
                <a:gridCol w="457200"/>
                <a:gridCol w="457200"/>
                <a:gridCol w="381000"/>
                <a:gridCol w="2285999"/>
              </a:tblGrid>
              <a:tr h="1371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35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7.5. Содержание и благоустройство воинских, почетных, одиночных захоронений в случаях, если погребение осуществлялось за счет средств федерального бюджета, бюджета субъекта Российской Федерации или бюджетов муниципальных образований, а также иных захоронений и памятников, находящихся под охраной государства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Содержание территории кладбищ в соответствии с требованиями законодательства, в том числе санитарными нормами и правилами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2001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36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7.6. Содержание и благоустройство могил и надгробий Героев Советского Союза, Героев Российской Федерации или полных кавалеров ордена Славы при отсутствии близких родственников, если таковые могилы и надгробия имеются на территории кладбищ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Содержание территории кладбищ в соответствии с требованиями законодательства, в том числе санитарными нормами и правилами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572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37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7.7. Проведение инвентаризации мест захоронений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5400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2 670,4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2 670,4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Содержание территории кладбищ в соответствии с требованиями законодательства, в том числе санитарными нормами и правилами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38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7.8. Обустройство и восстановление воинских захоронений, находящихся в государственной собственности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Содержание территории кладбищ в соответствии с требованиями законодательства, в том числе санитарными нормами и правилами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39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7.9. Осуществление переданных полномочий Московской области по транспортировке умерших в морг, включая погрузо-разгрузочные работы, с мест обнаружения или происшествия для проведения судебно-медицинской экспертизы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1500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7 110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2 370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2 370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2 370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Осуществлена транспортировка умерших в морг, включая погрузо-разгрузочные работы, с мест обнаружения и происшествия для производства судебно-медицинской экспертизы</a:t>
                      </a:r>
                    </a:p>
                  </a:txBody>
                  <a:tcPr marL="17808" marR="17808" marT="29298" marB="2929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4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8229600" cy="609600"/>
          </a:xfrm>
        </p:spPr>
        <p:txBody>
          <a:bodyPr>
            <a:noAutofit/>
          </a:bodyPr>
          <a:lstStyle/>
          <a:p>
            <a:r>
              <a:rPr lang="ru-RU" sz="1800" b="1" dirty="0"/>
              <a:t>Муниципальная программа «Безопасность </a:t>
            </a:r>
            <a:br>
              <a:rPr lang="ru-RU" sz="1800" b="1" dirty="0"/>
            </a:br>
            <a:r>
              <a:rPr lang="ru-RU" sz="1800" b="1" dirty="0"/>
              <a:t>и обеспечение безопасности жизнедеятельности населения»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4991958"/>
              </p:ext>
            </p:extLst>
          </p:nvPr>
        </p:nvGraphicFramePr>
        <p:xfrm>
          <a:off x="169653" y="533400"/>
          <a:ext cx="8821946" cy="5840736"/>
        </p:xfrm>
        <a:graphic>
          <a:graphicData uri="http://schemas.openxmlformats.org/drawingml/2006/table">
            <a:tbl>
              <a:tblPr firstRow="1" firstCol="1" bandRow="1"/>
              <a:tblGrid>
                <a:gridCol w="236303"/>
                <a:gridCol w="2363449"/>
                <a:gridCol w="598098"/>
                <a:gridCol w="689789"/>
                <a:gridCol w="672860"/>
                <a:gridCol w="672860"/>
                <a:gridCol w="672860"/>
                <a:gridCol w="598098"/>
                <a:gridCol w="672860"/>
                <a:gridCol w="1644769"/>
              </a:tblGrid>
              <a:tr h="425218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Подпрограмма 082</a:t>
                      </a:r>
                      <a:r>
                        <a:rPr lang="ru-RU" sz="1000" b="1" baseline="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«Снижение рисков возникновения и смягчение последствий чрезвычайных ситуаций природного и техногенного характера на территории муниципального образования Московской области»</a:t>
                      </a:r>
                    </a:p>
                  </a:txBody>
                  <a:tcPr marL="15978" marR="15978" marT="26287" marB="262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5978" marR="15978" marT="26287" marB="262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9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5978" marR="15978" marT="26287" marB="262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Основное мероприятие 01.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Осуществление мероприятий по защите и смягчению последствий от чрезвычайных ситуаций природного и техногенного характера населения и территорий муниципального образования Московской области</a:t>
                      </a:r>
                    </a:p>
                  </a:txBody>
                  <a:tcPr marL="15978" marR="15978" marT="26287" marB="262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978" marR="15978" marT="26287" marB="262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1036803,3</a:t>
                      </a:r>
                    </a:p>
                  </a:txBody>
                  <a:tcPr marL="15978" marR="15978" marT="26287" marB="262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207356,39</a:t>
                      </a:r>
                    </a:p>
                  </a:txBody>
                  <a:tcPr marL="15978" marR="15978" marT="26287" marB="262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223 449,1</a:t>
                      </a:r>
                    </a:p>
                  </a:txBody>
                  <a:tcPr marL="15978" marR="15978" marT="26287" marB="262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201999,1</a:t>
                      </a:r>
                    </a:p>
                  </a:txBody>
                  <a:tcPr marL="15978" marR="15978" marT="26287" marB="262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201999,1</a:t>
                      </a:r>
                    </a:p>
                  </a:txBody>
                  <a:tcPr marL="15978" marR="15978" marT="26287" marB="262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201999,1</a:t>
                      </a:r>
                    </a:p>
                  </a:txBody>
                  <a:tcPr marL="15978" marR="15978" marT="26287" marB="262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Обеспечение готовности сил и средств городского округа Серпухов</a:t>
                      </a:r>
                    </a:p>
                  </a:txBody>
                  <a:tcPr marL="15978" marR="15978" marT="26287" marB="262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04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15978" marR="15978" marT="26287" marB="262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1.1.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Подготовка должностных лиц по вопросам гражданской обороны, предупреждения и ликвидации чрезвычайных ситуаций.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 (УМЦ ГКУ «Специальный центр «Звенигород», др. специализированные учебные учреждения, оплата проживания во время прохождения обучения</a:t>
                      </a:r>
                    </a:p>
                  </a:txBody>
                  <a:tcPr marL="15978" marR="15978" marT="26287" marB="262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5978" marR="15978" marT="26287" marB="262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5978" marR="15978" marT="26287" marB="262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5978" marR="15978" marT="26287" marB="262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5978" marR="15978" marT="26287" marB="262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5978" marR="15978" marT="26287" marB="262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5978" marR="15978" marT="26287" marB="262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5978" marR="15978" marT="26287" marB="262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Обеспечение готовности сил и средств городского округа Серпухов</a:t>
                      </a:r>
                    </a:p>
                  </a:txBody>
                  <a:tcPr marL="15978" marR="15978" marT="26287" marB="262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94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15978" marR="15978" marT="26287" marB="262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1.2.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Создание и содержание курсов гражданской обороны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5978" marR="15978" marT="26287" marB="262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2010</a:t>
                      </a:r>
                    </a:p>
                  </a:txBody>
                  <a:tcPr marL="15978" marR="15978" marT="26287" marB="262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10 159</a:t>
                      </a:r>
                    </a:p>
                  </a:txBody>
                  <a:tcPr marL="15978" marR="15978" marT="26287" marB="262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2 065,4</a:t>
                      </a:r>
                    </a:p>
                  </a:txBody>
                  <a:tcPr marL="15978" marR="15978" marT="26287" marB="262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2 023,4</a:t>
                      </a:r>
                    </a:p>
                  </a:txBody>
                  <a:tcPr marL="15978" marR="15978" marT="26287" marB="262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2 023,4</a:t>
                      </a:r>
                    </a:p>
                  </a:txBody>
                  <a:tcPr marL="15978" marR="15978" marT="26287" marB="262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2 023,4</a:t>
                      </a:r>
                    </a:p>
                  </a:txBody>
                  <a:tcPr marL="15978" marR="15978" marT="26287" marB="262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2 023,4</a:t>
                      </a:r>
                    </a:p>
                  </a:txBody>
                  <a:tcPr marL="15978" marR="15978" marT="26287" marB="262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Обеспечение готовности сил и средств городского округа Серпухов</a:t>
                      </a:r>
                    </a:p>
                  </a:txBody>
                  <a:tcPr marL="15978" marR="15978" marT="26287" marB="262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64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15978" marR="15978" marT="26287" marB="262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1.3. Оборудование учебно-консультационных пунктов для подготовки неработающего населения информационными стендами, оснащение УКП учебной литературой и видеотехникой </a:t>
                      </a:r>
                    </a:p>
                  </a:txBody>
                  <a:tcPr marL="15978" marR="15978" marT="26287" marB="262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5978" marR="15978" marT="26287" marB="262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5978" marR="15978" marT="26287" marB="262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5978" marR="15978" marT="26287" marB="262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5978" marR="15978" marT="26287" marB="262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5978" marR="15978" marT="26287" marB="262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5978" marR="15978" marT="26287" marB="262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15978" marR="15978" marT="26287" marB="262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Обеспечение готовности сил и средств городского округа Серпухов</a:t>
                      </a:r>
                    </a:p>
                  </a:txBody>
                  <a:tcPr marL="15978" marR="15978" marT="26287" marB="262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6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43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ru-RU" sz="1800" b="1" dirty="0"/>
              <a:t>Муниципальная программа «Безопасность </a:t>
            </a:r>
            <a:br>
              <a:rPr lang="ru-RU" sz="1800" b="1" dirty="0"/>
            </a:br>
            <a:r>
              <a:rPr lang="ru-RU" sz="1800" b="1" dirty="0"/>
              <a:t>и обеспечение безопасности жизнедеятельности населения» 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9368868"/>
              </p:ext>
            </p:extLst>
          </p:nvPr>
        </p:nvGraphicFramePr>
        <p:xfrm>
          <a:off x="76202" y="533400"/>
          <a:ext cx="8991597" cy="5930668"/>
        </p:xfrm>
        <a:graphic>
          <a:graphicData uri="http://schemas.openxmlformats.org/drawingml/2006/table">
            <a:tbl>
              <a:tblPr firstRow="1" firstCol="1" bandRow="1"/>
              <a:tblGrid>
                <a:gridCol w="228598"/>
                <a:gridCol w="3429000"/>
                <a:gridCol w="533400"/>
                <a:gridCol w="609600"/>
                <a:gridCol w="609600"/>
                <a:gridCol w="609600"/>
                <a:gridCol w="609600"/>
                <a:gridCol w="609600"/>
                <a:gridCol w="589892"/>
                <a:gridCol w="1162707"/>
              </a:tblGrid>
              <a:tr h="1066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21001" marR="21001" marT="34551" marB="345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4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Мероприятие 1.4.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Подготовка населения в области гражданской обороны и действиям в чрезвычайных ситуациях. Пропаганда знаний в области ЧС и ГО (изготовление и распространение памяток, листовок, аншлагов, баннеров и т.д.</a:t>
                      </a:r>
                    </a:p>
                  </a:txBody>
                  <a:tcPr marL="21001" marR="21001" marT="34551" marB="345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Обеспечение готовности сил и средств городского округа Серпухов</a:t>
                      </a:r>
                    </a:p>
                  </a:txBody>
                  <a:tcPr marL="21001" marR="21001" marT="34551" marB="345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42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21001" marR="21001" marT="34551" marB="345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4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Мероприятие 1.5.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4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Проведение учений, соревнований, тренировок, смотров-конкурсов</a:t>
                      </a:r>
                    </a:p>
                  </a:txBody>
                  <a:tcPr marL="21001" marR="21001" marT="34551" marB="345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Обеспечение готовности сил и средств городского округа Серпухов</a:t>
                      </a:r>
                    </a:p>
                  </a:txBody>
                  <a:tcPr marL="21001" marR="21001" marT="34551" marB="345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54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21001" marR="21001" marT="34551" marB="345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Мероприятие 1.6.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Создание резервов материальных ресурсов для ликвидации ЧС на территории муниципального образования</a:t>
                      </a:r>
                    </a:p>
                  </a:txBody>
                  <a:tcPr marL="21001" marR="21001" marT="34551" marB="345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102 500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754 357,8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152 357,8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150 500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150 500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150 500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150 500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Обеспечение готовности сил и средств городского округа Серпухов</a:t>
                      </a:r>
                    </a:p>
                  </a:txBody>
                  <a:tcPr marL="21001" marR="21001" marT="34551" marB="345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271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21001" marR="21001" marT="34551" marB="345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Мероприятие 1.7.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Реализация мероприятий предусмотренных Планом действий и предупреждения чрезвычайных ситуаций природного и техногенного характера муниципального образования (разработка, корректировка, всех Планов и т.д.)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Обеспечение готовности сил и средств городского округа Серпухов</a:t>
                      </a:r>
                    </a:p>
                  </a:txBody>
                  <a:tcPr marL="21001" marR="21001" marT="34551" marB="345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666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21001" marR="21001" marT="34551" marB="345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4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Мероприятие 1.8.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4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Создание, содержание и организация деятельности аварийно-спасательных формирований на территории муниципального образования</a:t>
                      </a:r>
                    </a:p>
                  </a:txBody>
                  <a:tcPr marL="21001" marR="21001" marT="34551" marB="345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21 840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128 309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31 308,2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24 250,2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24 250,2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24 250,2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24 250,2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Обеспечение готовности сил и средств городского округа Серпухов</a:t>
                      </a:r>
                    </a:p>
                  </a:txBody>
                  <a:tcPr marL="21001" marR="21001" marT="34551" marB="345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666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21001" marR="21001" marT="34551" marB="345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1.9.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Содержание оперативного персонала системы обеспечения вызова муниципальных экстренных оперативных служб по единому номеру 112, ЕДДС</a:t>
                      </a:r>
                    </a:p>
                  </a:txBody>
                  <a:tcPr marL="21001" marR="21001" marT="34551" marB="345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17989,5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122 527,5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21 625,5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25 225,5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25 225,5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25 225,5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25 225,5</a:t>
                      </a:r>
                    </a:p>
                  </a:txBody>
                  <a:tcPr marL="21001" marR="21001" marT="34551" marB="3455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Обеспечение готовности сил и средств городского округа Серпухов</a:t>
                      </a:r>
                    </a:p>
                  </a:txBody>
                  <a:tcPr marL="21001" marR="21001" marT="34551" marB="345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4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379"/>
            <a:ext cx="8229600" cy="574221"/>
          </a:xfrm>
        </p:spPr>
        <p:txBody>
          <a:bodyPr>
            <a:noAutofit/>
          </a:bodyPr>
          <a:lstStyle/>
          <a:p>
            <a:r>
              <a:rPr lang="ru-RU" sz="1800" b="1" dirty="0"/>
              <a:t>Муниципальная программа «Безопасность </a:t>
            </a:r>
            <a:br>
              <a:rPr lang="ru-RU" sz="1800" b="1" dirty="0"/>
            </a:br>
            <a:r>
              <a:rPr lang="ru-RU" sz="1800" b="1" dirty="0"/>
              <a:t>и обеспечение безопасности жизнедеятельности населения»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7534627"/>
              </p:ext>
            </p:extLst>
          </p:nvPr>
        </p:nvGraphicFramePr>
        <p:xfrm>
          <a:off x="76200" y="762000"/>
          <a:ext cx="8991599" cy="5493152"/>
        </p:xfrm>
        <a:graphic>
          <a:graphicData uri="http://schemas.openxmlformats.org/drawingml/2006/table">
            <a:tbl>
              <a:tblPr firstRow="1" firstCol="1" bandRow="1"/>
              <a:tblGrid>
                <a:gridCol w="228600"/>
                <a:gridCol w="1837771"/>
                <a:gridCol w="524429"/>
                <a:gridCol w="685800"/>
                <a:gridCol w="609600"/>
                <a:gridCol w="533400"/>
                <a:gridCol w="609600"/>
                <a:gridCol w="685800"/>
                <a:gridCol w="762000"/>
                <a:gridCol w="2514599"/>
              </a:tblGrid>
              <a:tr h="1179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Основное мероприятие 02.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Выполнение мероприятий по безопасности населения на водных объектах, расположенных на территории Московской области </a:t>
                      </a:r>
                    </a:p>
                  </a:txBody>
                  <a:tcPr marL="25631" marR="25631" marT="42167" marB="421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3 200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600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700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700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600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600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Обеспечение безопасности людей на водных объектах, охрана их жизни и здоровья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14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Мероприятие 2.1.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Осуществление мероприятий по обеспечению безопасности людей на водных объектах, охране их жизни и здоровья</a:t>
                      </a:r>
                    </a:p>
                  </a:txBody>
                  <a:tcPr marL="25631" marR="25631" marT="42167" marB="421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200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3 200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600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700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700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600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600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Обеспечение безопасности людей на водных объектах, охрана их жизни и здоровья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Мероприятие 2.2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 Создание, поддержание мест массового отдыха у воды (пляж, спасательный пост на воде, установление аншлагов)</a:t>
                      </a:r>
                      <a:endParaRPr lang="ru-RU" sz="105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631" marR="25631" marT="42167" marB="421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300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Обеспечение безопасности людей на водных объектах, охрана их жизни и здоровья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Основное мероприятие 03.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Создание, содержание системно- аппаратного комплекса «Безопасный город» на территории Московской области</a:t>
                      </a:r>
                    </a:p>
                  </a:txBody>
                  <a:tcPr marL="25631" marR="25631" marT="42167" marB="421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Создание и развитие на территории городского округа Серпухов АПК «Безопасный город»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Мероприятие 3.1.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Создание, содержание системно- аппаратного комплекса «Безопасный город»</a:t>
                      </a:r>
                    </a:p>
                  </a:txBody>
                  <a:tcPr marL="25631" marR="25631" marT="42167" marB="421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Создание и развитие на территории городского округа Серпухов АПК «Безопасный город»</a:t>
                      </a:r>
                    </a:p>
                  </a:txBody>
                  <a:tcPr marL="25631" marR="25631" marT="42167" marB="421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2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ru-RU" sz="1800" b="1" dirty="0"/>
              <a:t>Муниципальная программа «Безопасность </a:t>
            </a:r>
            <a:br>
              <a:rPr lang="ru-RU" sz="1800" b="1" dirty="0"/>
            </a:br>
            <a:r>
              <a:rPr lang="ru-RU" sz="1800" b="1" dirty="0"/>
              <a:t>и обеспечение безопасности жизнедеятельности населения»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9992896"/>
              </p:ext>
            </p:extLst>
          </p:nvPr>
        </p:nvGraphicFramePr>
        <p:xfrm>
          <a:off x="132272" y="685800"/>
          <a:ext cx="8991600" cy="4444500"/>
        </p:xfrm>
        <a:graphic>
          <a:graphicData uri="http://schemas.openxmlformats.org/drawingml/2006/table">
            <a:tbl>
              <a:tblPr firstRow="1" firstCol="1" bandRow="1"/>
              <a:tblGrid>
                <a:gridCol w="304800"/>
                <a:gridCol w="2819400"/>
                <a:gridCol w="1143000"/>
                <a:gridCol w="563112"/>
                <a:gridCol w="579888"/>
                <a:gridCol w="457200"/>
                <a:gridCol w="457200"/>
                <a:gridCol w="609600"/>
                <a:gridCol w="762000"/>
                <a:gridCol w="1295400"/>
              </a:tblGrid>
              <a:tr h="247512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Подпрограмма 083</a:t>
                      </a:r>
                      <a:r>
                        <a:rPr lang="ru-RU" sz="1000" b="1" baseline="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«Развитие и совершенствование систем оповещения и информирования населения Московской области»</a:t>
                      </a:r>
                    </a:p>
                  </a:txBody>
                  <a:tcPr marL="36580" marR="36580" marT="60180" marB="601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580" marR="36580" marT="60180" marB="601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4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580" marR="36580" marT="60180" marB="60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Основное мероприятие 01. Создание, развитие и поддержание в постоянной готовности систем оповещения населения об опасностях, возникающих при военных конфликтах или вследствие этих конфликтов, а также при чрезвычайных ситуациях природного и техногенного характера (происшествиях) на территории муниципального образования Московской области 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580" marR="36580" marT="60180" marB="601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580" marR="36580" marT="60180" marB="60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165" algn="l"/>
                          <a:tab pos="230505" algn="ctr"/>
                        </a:tabLs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7 499,4</a:t>
                      </a:r>
                      <a:endParaRPr lang="ru-RU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580" marR="36580" marT="60180" marB="60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1 499,4</a:t>
                      </a:r>
                      <a:endParaRPr lang="ru-RU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580" marR="36580" marT="60180" marB="60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1500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580" marR="36580" marT="60180" marB="60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1500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580" marR="36580" marT="60180" marB="60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1500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580" marR="36580" marT="60180" marB="60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1500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580" marR="36580" marT="60180" marB="60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580" marR="36580" marT="60180" marB="601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580" marR="36580" marT="60180" marB="60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Мероприятие 1.1.</a:t>
                      </a:r>
                      <a:endParaRPr lang="ru-RU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Содержание, поддержание в постоянной готовности к применению, модернизация систем информирования и оповещения населения при чрезвычайных ситуациях или об угрозе возникновения чрезвычайных ситуаций, военных действий</a:t>
                      </a:r>
                      <a:endParaRPr lang="ru-RU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580" marR="36580" marT="60180" marB="601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1300</a:t>
                      </a:r>
                      <a:endParaRPr lang="ru-RU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580" marR="36580" marT="60180" marB="60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165" algn="l"/>
                          <a:tab pos="230505" algn="ctr"/>
                        </a:tabLs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7 499,4</a:t>
                      </a:r>
                      <a:endParaRPr lang="ru-RU" sz="9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580" marR="36580" marT="60180" marB="60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1 499,4</a:t>
                      </a:r>
                      <a:endParaRPr lang="ru-RU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580" marR="36580" marT="60180" marB="60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1500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580" marR="36580" marT="60180" marB="60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1500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580" marR="36580" marT="60180" marB="60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1500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580" marR="36580" marT="60180" marB="60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1500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580" marR="36580" marT="60180" marB="60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Увеличение количества населения городского округа Серпухов попадающего в зону действия СЦО </a:t>
                      </a:r>
                      <a:endParaRPr lang="ru-RU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580" marR="36580" marT="60180" marB="601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7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sz="1800" b="1" dirty="0"/>
              <a:t>Муниципальная программа «Безопасность </a:t>
            </a:r>
            <a:br>
              <a:rPr lang="ru-RU" sz="1800" b="1" dirty="0"/>
            </a:br>
            <a:r>
              <a:rPr lang="ru-RU" sz="1800" b="1" dirty="0"/>
              <a:t>и обеспечение безопасности жизнедеятельности населения»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278677"/>
              </p:ext>
            </p:extLst>
          </p:nvPr>
        </p:nvGraphicFramePr>
        <p:xfrm>
          <a:off x="152400" y="685800"/>
          <a:ext cx="8915403" cy="5624372"/>
        </p:xfrm>
        <a:graphic>
          <a:graphicData uri="http://schemas.openxmlformats.org/drawingml/2006/table">
            <a:tbl>
              <a:tblPr firstRow="1" firstCol="1" bandRow="1"/>
              <a:tblGrid>
                <a:gridCol w="232575"/>
                <a:gridCol w="2434425"/>
                <a:gridCol w="800614"/>
                <a:gridCol w="557422"/>
                <a:gridCol w="796798"/>
                <a:gridCol w="717007"/>
                <a:gridCol w="716445"/>
                <a:gridCol w="717007"/>
                <a:gridCol w="717007"/>
                <a:gridCol w="1226103"/>
              </a:tblGrid>
              <a:tr h="301023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Подпрограмма 084 «Обеспечение пожарной безопасности на территории муниципального образования Московской области»</a:t>
                      </a:r>
                      <a:endParaRPr lang="ru-RU" sz="105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2518" marR="22518" marT="37045" marB="370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7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2518" marR="22518" marT="37045" marB="370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Основное мероприятие  01.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Повышение степени пожарной безопасности</a:t>
                      </a:r>
                    </a:p>
                  </a:txBody>
                  <a:tcPr marL="22518" marR="22518" marT="37045" marB="370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2518" marR="22518" marT="37045" marB="370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33 671,3</a:t>
                      </a:r>
                    </a:p>
                  </a:txBody>
                  <a:tcPr marL="22518" marR="22518" marT="37045" marB="370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1 850,9</a:t>
                      </a:r>
                    </a:p>
                  </a:txBody>
                  <a:tcPr marL="22518" marR="22518" marT="37045" marB="370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7 778,1</a:t>
                      </a:r>
                    </a:p>
                  </a:txBody>
                  <a:tcPr marL="22518" marR="22518" marT="37045" marB="370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8 014,2</a:t>
                      </a:r>
                    </a:p>
                  </a:txBody>
                  <a:tcPr marL="22518" marR="22518" marT="37045" marB="370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8 014,2</a:t>
                      </a:r>
                    </a:p>
                  </a:txBody>
                  <a:tcPr marL="22518" marR="22518" marT="37045" marB="370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8 014,2</a:t>
                      </a:r>
                    </a:p>
                  </a:txBody>
                  <a:tcPr marL="22518" marR="22518" marT="37045" marB="370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Профилактика и ликвидация пожаров на территории городского округа Серпухов</a:t>
                      </a:r>
                    </a:p>
                  </a:txBody>
                  <a:tcPr marL="22518" marR="22518" marT="37045" marB="370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705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50" dirty="0" smtClean="0">
                          <a:effectLst/>
                          <a:latin typeface="+mn-lt"/>
                          <a:cs typeface="Times New Roman"/>
                        </a:rPr>
                        <a:t>  1</a:t>
                      </a:r>
                      <a:endParaRPr lang="ru-RU" sz="105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22518" marR="22518" marT="37045" marB="370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1.1.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Оказание поддержки общественным объединениям пожарной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охраны,</a:t>
                      </a:r>
                      <a:r>
                        <a:rPr lang="ru-RU" sz="105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социальное </a:t>
                      </a: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и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экономическое</a:t>
                      </a:r>
                      <a:r>
                        <a:rPr lang="ru-RU" sz="105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стимулирование </a:t>
                      </a: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участия граждан и организаций в добровольной пожарной охране</a:t>
                      </a:r>
                    </a:p>
                  </a:txBody>
                  <a:tcPr marL="22518" marR="22518" marT="37045" marB="370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2518" marR="22518" marT="37045" marB="370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2518" marR="22518" marT="37045" marB="370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2518" marR="22518" marT="37045" marB="370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2518" marR="22518" marT="37045" marB="370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2518" marR="22518" marT="37045" marB="370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2518" marR="22518" marT="37045" marB="370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2518" marR="22518" marT="37045" marB="370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Профилактика и ликвидация пожаров на территории городского округа Серпухов</a:t>
                      </a:r>
                    </a:p>
                  </a:txBody>
                  <a:tcPr marL="22518" marR="22518" marT="37045" marB="370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47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22518" marR="22518" marT="37045" marB="370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1.2.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Содержание пожарных гидрантов, обеспечение их исправного состояния и готовности к забору воды в любое время года</a:t>
                      </a:r>
                    </a:p>
                  </a:txBody>
                  <a:tcPr marL="22518" marR="22518" marT="37045" marB="370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214</a:t>
                      </a:r>
                    </a:p>
                  </a:txBody>
                  <a:tcPr marL="22518" marR="22518" marT="37045" marB="370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2518" marR="22518" marT="37045" marB="370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1000</a:t>
                      </a:r>
                    </a:p>
                  </a:txBody>
                  <a:tcPr marL="22518" marR="22518" marT="37045" marB="370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2518" marR="22518" marT="37045" marB="370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2518" marR="22518" marT="37045" marB="370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2518" marR="22518" marT="37045" marB="370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2518" marR="22518" marT="37045" marB="370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Профилактика и ликвидация пожаров на территории городского округа Серпухов</a:t>
                      </a:r>
                    </a:p>
                  </a:txBody>
                  <a:tcPr marL="22518" marR="22518" marT="37045" marB="370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963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22518" marR="22518" marT="37045" marB="370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Мероприятие 1.3.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Содержание пожарных водоемов и создание условий для забора воды из них в любое время года (обустройство подъездов с площадками с твердым покрытием для установки пожарных автомобилей) </a:t>
                      </a:r>
                    </a:p>
                  </a:txBody>
                  <a:tcPr marL="22518" marR="22518" marT="37045" marB="370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2518" marR="22518" marT="37045" marB="370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32 671,3</a:t>
                      </a:r>
                    </a:p>
                  </a:txBody>
                  <a:tcPr marL="22518" marR="22518" marT="37045" marB="370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850,9</a:t>
                      </a:r>
                    </a:p>
                  </a:txBody>
                  <a:tcPr marL="22518" marR="22518" marT="37045" marB="370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7 778,1</a:t>
                      </a:r>
                    </a:p>
                  </a:txBody>
                  <a:tcPr marL="22518" marR="22518" marT="37045" marB="370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8014,2</a:t>
                      </a:r>
                    </a:p>
                  </a:txBody>
                  <a:tcPr marL="22518" marR="22518" marT="37045" marB="370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8014,2</a:t>
                      </a:r>
                    </a:p>
                  </a:txBody>
                  <a:tcPr marL="22518" marR="22518" marT="37045" marB="370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8014,2</a:t>
                      </a:r>
                    </a:p>
                  </a:txBody>
                  <a:tcPr marL="22518" marR="22518" marT="37045" marB="370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Профилактика и ликвидация пожаров на территории городского округа Серпухов</a:t>
                      </a:r>
                    </a:p>
                  </a:txBody>
                  <a:tcPr marL="22518" marR="22518" marT="37045" marB="370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9050"/>
            <a:ext cx="8229600" cy="590550"/>
          </a:xfrm>
        </p:spPr>
        <p:txBody>
          <a:bodyPr>
            <a:noAutofit/>
          </a:bodyPr>
          <a:lstStyle/>
          <a:p>
            <a:r>
              <a:rPr lang="ru-RU" sz="1800" b="1" dirty="0"/>
              <a:t>Муниципальная программа «Безопасность </a:t>
            </a:r>
            <a:br>
              <a:rPr lang="ru-RU" sz="1800" b="1" dirty="0"/>
            </a:br>
            <a:r>
              <a:rPr lang="ru-RU" sz="1800" b="1" dirty="0"/>
              <a:t>и обеспечение безопасности жизнедеятельности населения»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060356"/>
              </p:ext>
            </p:extLst>
          </p:nvPr>
        </p:nvGraphicFramePr>
        <p:xfrm>
          <a:off x="152400" y="609600"/>
          <a:ext cx="8839200" cy="5780830"/>
        </p:xfrm>
        <a:graphic>
          <a:graphicData uri="http://schemas.openxmlformats.org/drawingml/2006/table">
            <a:tbl>
              <a:tblPr firstRow="1" firstCol="1" bandRow="1"/>
              <a:tblGrid>
                <a:gridCol w="340267"/>
                <a:gridCol w="1869679"/>
                <a:gridCol w="883501"/>
                <a:gridCol w="631586"/>
                <a:gridCol w="846491"/>
                <a:gridCol w="761723"/>
                <a:gridCol w="761126"/>
                <a:gridCol w="680536"/>
                <a:gridCol w="761723"/>
                <a:gridCol w="1302568"/>
              </a:tblGrid>
              <a:tr h="9729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21139" marR="21139" marT="34777" marB="347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1.4.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Установка и содержание автономных дымовых пожарных </a:t>
                      </a:r>
                      <a:r>
                        <a:rPr lang="ru-RU" sz="10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извещателей</a:t>
                      </a: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в местах проживания многодетных семей и семей, находящихся в трудной жизненной ситуации</a:t>
                      </a:r>
                    </a:p>
                  </a:txBody>
                  <a:tcPr marL="21139" marR="21139" marT="34777" marB="347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1139" marR="21139" marT="34777" marB="347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1139" marR="21139" marT="34777" marB="347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139" marR="21139" marT="34777" marB="347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139" marR="21139" marT="34777" marB="347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139" marR="21139" marT="34777" marB="347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139" marR="21139" marT="34777" marB="347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139" marR="21139" marT="34777" marB="347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Профилактика и ликвидация пожаров на территории городского округа Серпухов</a:t>
                      </a:r>
                    </a:p>
                  </a:txBody>
                  <a:tcPr marL="21139" marR="21139" marT="34777" marB="347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85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21139" marR="21139" marT="34777" marB="347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1.5.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Содержание в исправном состоянии средств обеспечения пожарной безопасности жилых и общественных зданий, находящихся в муниципальной собственности</a:t>
                      </a:r>
                    </a:p>
                  </a:txBody>
                  <a:tcPr marL="21139" marR="21139" marT="34777" marB="347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1139" marR="21139" marT="34777" marB="347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1139" marR="21139" marT="34777" marB="347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139" marR="21139" marT="34777" marB="347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139" marR="21139" marT="34777" marB="347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139" marR="21139" marT="34777" marB="347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139" marR="21139" marT="34777" marB="347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139" marR="21139" marT="34777" marB="347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Профилактика и ликвидация пожаров на территории городского округа Серпухов</a:t>
                      </a:r>
                    </a:p>
                  </a:txBody>
                  <a:tcPr marL="21139" marR="21139" marT="34777" marB="347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729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21139" marR="21139" marT="34777" marB="347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1.6.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Организация обучения населения мерам пожарной безопасности и пропаганда в области пожарной безопасности, содействие распространению пожарно-технических знаний</a:t>
                      </a:r>
                    </a:p>
                  </a:txBody>
                  <a:tcPr marL="21139" marR="21139" marT="34777" marB="347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1139" marR="21139" marT="34777" marB="347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1139" marR="21139" marT="34777" marB="347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139" marR="21139" marT="34777" marB="347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139" marR="21139" marT="34777" marB="347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139" marR="21139" marT="34777" marB="347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139" marR="21139" marT="34777" marB="347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139" marR="21139" marT="34777" marB="347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Профилактика и ликвидация пожаров на территории городского округа Серпухов</a:t>
                      </a:r>
                    </a:p>
                  </a:txBody>
                  <a:tcPr marL="21139" marR="21139" marT="34777" marB="347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47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21139" marR="21139" marT="34777" marB="347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1.7.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Дополнительные мероприятия в условиях особого противопожарного режима</a:t>
                      </a:r>
                    </a:p>
                  </a:txBody>
                  <a:tcPr marL="21139" marR="21139" marT="34777" marB="347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1139" marR="21139" marT="34777" marB="347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1139" marR="21139" marT="34777" marB="347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139" marR="21139" marT="34777" marB="347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139" marR="21139" marT="34777" marB="347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139" marR="21139" marT="34777" marB="347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139" marR="21139" marT="34777" marB="347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139" marR="21139" marT="34777" marB="347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Профилактика и ликвидация пожаров на территории городского округа Серпухов</a:t>
                      </a:r>
                    </a:p>
                  </a:txBody>
                  <a:tcPr marL="21139" marR="21139" marT="34777" marB="347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47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21139" marR="21139" marT="34777" marB="347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1.8.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Обеспечение связи и оповещения населения о пожаре</a:t>
                      </a:r>
                    </a:p>
                  </a:txBody>
                  <a:tcPr marL="21139" marR="21139" marT="34777" marB="347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139" marR="21139" marT="34777" marB="347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139" marR="21139" marT="34777" marB="347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139" marR="21139" marT="34777" marB="347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139" marR="21139" marT="34777" marB="347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139" marR="21139" marT="34777" marB="347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139" marR="21139" marT="34777" marB="347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1139" marR="21139" marT="34777" marB="3477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Профилактика и ликвидация пожаров на территории городского округа Серпухов</a:t>
                      </a:r>
                    </a:p>
                  </a:txBody>
                  <a:tcPr marL="21139" marR="21139" marT="34777" marB="347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0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>Муниципальная программа «Жилище»</a:t>
            </a:r>
            <a:endParaRPr lang="ru-RU" sz="1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1281337"/>
              </p:ext>
            </p:extLst>
          </p:nvPr>
        </p:nvGraphicFramePr>
        <p:xfrm>
          <a:off x="76200" y="304800"/>
          <a:ext cx="8915403" cy="6327531"/>
        </p:xfrm>
        <a:graphic>
          <a:graphicData uri="http://schemas.openxmlformats.org/drawingml/2006/table">
            <a:tbl>
              <a:tblPr firstRow="1" firstCol="1" bandRow="1"/>
              <a:tblGrid>
                <a:gridCol w="387627"/>
                <a:gridCol w="3178533"/>
                <a:gridCol w="1007829"/>
                <a:gridCol w="542677"/>
                <a:gridCol w="542677"/>
                <a:gridCol w="620202"/>
                <a:gridCol w="620202"/>
                <a:gridCol w="542677"/>
                <a:gridCol w="542676"/>
                <a:gridCol w="930303"/>
              </a:tblGrid>
              <a:tr h="48064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0" u="sng" dirty="0">
                          <a:effectLst/>
                          <a:latin typeface="+mn-lt"/>
                          <a:ea typeface="Calibri"/>
                        </a:rPr>
                        <a:t>№</a:t>
                      </a:r>
                      <a:endParaRPr lang="ru-RU" sz="1000" i="0" u="sng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0" u="sng" dirty="0">
                          <a:effectLst/>
                          <a:latin typeface="+mn-lt"/>
                          <a:ea typeface="Calibri"/>
                        </a:rPr>
                        <a:t>п/п</a:t>
                      </a:r>
                      <a:endParaRPr lang="ru-RU" sz="1000" i="0" u="sng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0" u="sng" dirty="0">
                          <a:effectLst/>
                          <a:latin typeface="+mn-lt"/>
                          <a:ea typeface="Calibri"/>
                        </a:rPr>
                        <a:t>Мероприятия по реализации Подпрограммы </a:t>
                      </a:r>
                      <a:endParaRPr lang="ru-RU" sz="1000" i="0" u="sng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0" u="sng" dirty="0">
                          <a:effectLst/>
                          <a:latin typeface="+mn-lt"/>
                          <a:ea typeface="Calibri"/>
                        </a:rPr>
                        <a:t>Объем финансирования мероприятий в 2019 году, </a:t>
                      </a:r>
                      <a:r>
                        <a:rPr lang="ru-RU" sz="1000" i="0" u="sng" dirty="0" err="1">
                          <a:effectLst/>
                          <a:latin typeface="+mn-lt"/>
                          <a:ea typeface="Calibri"/>
                        </a:rPr>
                        <a:t>тыс.руб</a:t>
                      </a:r>
                      <a:endParaRPr lang="ru-RU" sz="1000" i="0" u="sng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0" u="sng" dirty="0">
                          <a:effectLst/>
                          <a:latin typeface="+mn-lt"/>
                          <a:ea typeface="Calibri"/>
                        </a:rPr>
                        <a:t>Всего</a:t>
                      </a:r>
                      <a:endParaRPr lang="ru-RU" sz="1000" i="0" u="sng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0" u="sng" dirty="0">
                          <a:effectLst/>
                          <a:latin typeface="+mn-lt"/>
                          <a:ea typeface="Calibri"/>
                        </a:rPr>
                        <a:t>Объемы финансирования по годам </a:t>
                      </a:r>
                      <a:br>
                        <a:rPr lang="ru-RU" sz="1000" i="0" u="sng" dirty="0">
                          <a:effectLst/>
                          <a:latin typeface="+mn-lt"/>
                          <a:ea typeface="Calibri"/>
                        </a:rPr>
                      </a:br>
                      <a:r>
                        <a:rPr lang="ru-RU" sz="1000" i="0" u="sng" dirty="0">
                          <a:effectLst/>
                          <a:latin typeface="+mn-lt"/>
                          <a:ea typeface="Calibri"/>
                        </a:rPr>
                        <a:t>(тыс.  руб.)</a:t>
                      </a:r>
                      <a:endParaRPr lang="ru-RU" sz="1000" i="0" u="sng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0" u="sng" dirty="0">
                          <a:effectLst/>
                          <a:latin typeface="+mn-lt"/>
                          <a:ea typeface="Calibri"/>
                        </a:rPr>
                        <a:t>Результаты выполнения мероприятий Подпрограммы </a:t>
                      </a:r>
                      <a:endParaRPr lang="ru-RU" sz="1000" i="0" u="sng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u="sng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</a:tr>
              <a:tr h="3604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0" u="sng" dirty="0" smtClean="0">
                          <a:effectLst/>
                          <a:latin typeface="+mn-lt"/>
                          <a:ea typeface="Calibri"/>
                        </a:rPr>
                        <a:t>Факт 2020 </a:t>
                      </a:r>
                      <a:r>
                        <a:rPr lang="ru-RU" sz="1000" i="0" u="sng" dirty="0">
                          <a:effectLst/>
                          <a:latin typeface="+mn-lt"/>
                          <a:ea typeface="Calibri"/>
                        </a:rPr>
                        <a:t>год</a:t>
                      </a:r>
                      <a:endParaRPr lang="ru-RU" sz="1000" i="0" u="sng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0" u="sng" dirty="0">
                          <a:effectLst/>
                          <a:latin typeface="+mn-lt"/>
                          <a:ea typeface="Calibri"/>
                        </a:rPr>
                        <a:t>2021 год</a:t>
                      </a:r>
                      <a:endParaRPr lang="ru-RU" sz="1000" i="0" u="sng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0" u="sng" dirty="0">
                          <a:effectLst/>
                          <a:latin typeface="+mn-lt"/>
                          <a:ea typeface="Calibri"/>
                        </a:rPr>
                        <a:t>2022 год</a:t>
                      </a:r>
                      <a:endParaRPr lang="ru-RU" sz="1000" i="0" u="sng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0" u="sng" dirty="0">
                          <a:effectLst/>
                          <a:latin typeface="+mn-lt"/>
                          <a:ea typeface="Calibri"/>
                        </a:rPr>
                        <a:t>2023 год</a:t>
                      </a:r>
                      <a:endParaRPr lang="ru-RU" sz="1000" i="0" u="sng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0" u="sng" dirty="0">
                          <a:effectLst/>
                          <a:latin typeface="+mn-lt"/>
                          <a:ea typeface="Calibri"/>
                        </a:rPr>
                        <a:t>2024 год</a:t>
                      </a:r>
                      <a:endParaRPr lang="ru-RU" sz="1000" i="0" u="sng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155"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  <a:ea typeface="Times New Roman"/>
                        </a:rPr>
                        <a:t>Подпрограмма</a:t>
                      </a:r>
                      <a:r>
                        <a:rPr lang="ru-RU" sz="1000" b="1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US" sz="1000" b="1" baseline="0" dirty="0" smtClean="0">
                          <a:effectLst/>
                          <a:latin typeface="+mn-lt"/>
                          <a:ea typeface="Times New Roman"/>
                        </a:rPr>
                        <a:t>I </a:t>
                      </a:r>
                      <a:r>
                        <a:rPr lang="ru-RU" sz="1000" b="1" dirty="0" smtClean="0">
                          <a:effectLst/>
                          <a:latin typeface="+mn-lt"/>
                          <a:ea typeface="Times New Roman"/>
                        </a:rPr>
                        <a:t>«Комплексное освоение земельных участков в целях жилищного строительства и развитие застроенных территорий» 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06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</a:rPr>
                        <a:t>1.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</a:rPr>
                        <a:t>Основное мероприятие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Calibri"/>
                        </a:rPr>
                        <a:t>01-</a:t>
                      </a:r>
                      <a:r>
                        <a:rPr lang="ru-RU" sz="1000" baseline="0" dirty="0" smtClean="0">
                          <a:effectLst/>
                          <a:latin typeface="+mn-lt"/>
                          <a:ea typeface="Calibri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Calibri"/>
                        </a:rPr>
                        <a:t>Создание </a:t>
                      </a:r>
                      <a:r>
                        <a:rPr lang="ru-RU" sz="1000" dirty="0">
                          <a:effectLst/>
                          <a:latin typeface="+mn-lt"/>
                          <a:ea typeface="Calibri"/>
                        </a:rPr>
                        <a:t>условий для развития рынка доступного жилья, развитие жилищного строительства 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</a:rPr>
                        <a:t> 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</a:tr>
              <a:tr h="1664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1.1.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Мероприятие</a:t>
                      </a:r>
                      <a:r>
                        <a:rPr lang="ru-RU" sz="10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-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Организация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строительства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 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</a:tr>
              <a:tr h="6008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1.2.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Мероприятие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-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Расходы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на реализацию мероприятий по обеспечению проживающих в городском округе и нуждающихся в жилых помещениях малоимущих граждан жилыми помещениями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 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</a:tr>
              <a:tr h="4806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1.3.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Мероприятие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-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Обеспечение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проживающих в городском округе и нуждающихся в жилых помещениях малоимущих граждан жилыми помещениями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Без финансирования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 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</a:tr>
              <a:tr h="2836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2. 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Основное мероприятие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04.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Обеспечение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прав пострадавших граждан-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соинвесторов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 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 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</a:tr>
              <a:tr h="3604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2.1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Мероприятия, 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направленные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на достижение показателей (без финансирования)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 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Без финансирования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 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</a:tr>
              <a:tr h="6008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3.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Основное мероприятие 07.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Финансовое обеспечение выполнения отдельных государственных полномочий в сфере жилищной политики, переданных органам местного самоуправления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</a:rPr>
                        <a:t>16211,0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</a:rPr>
                        <a:t>4742,0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</a:rPr>
                        <a:t>3823,0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</a:rPr>
                        <a:t>3823,0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</a:rPr>
                        <a:t>3823,0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 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</a:tr>
              <a:tr h="19378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r>
                        <a:rPr lang="ru-RU" sz="1000">
                          <a:effectLst/>
                          <a:latin typeface="+mn-lt"/>
                          <a:ea typeface="Calibri"/>
                        </a:rPr>
                        <a:t>.1.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Мероприятие-Осуществление</a:t>
                      </a:r>
                      <a:r>
                        <a:rPr lang="ru-RU" sz="1000" baseline="0" dirty="0" smtClean="0">
                          <a:effectLst/>
                          <a:latin typeface="+mn-lt"/>
                          <a:ea typeface="Times New Roman"/>
                        </a:rPr>
                        <a:t> отдельных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государственных </a:t>
                      </a: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полномочий в части подготовки и направления уведомлений о соответствии (несоответствии) указанных в уведомлении о планируемом строительстве параметров объекта индивидуального жилищного строительства или садового дома установленным параметрам и допустимости размещения объекта индивидуального жилищного строительства или садового дома на земельном участке, уведомлений о соответствии (несоответствии) построенных или реконструированных объектов индивидуального жилищного строительства или садового дома требованиям законодательства о градостроительной деятельности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</a:rPr>
                        <a:t>16211,0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</a:rPr>
                        <a:t>4742,0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</a:rPr>
                        <a:t>3823,0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</a:rPr>
                        <a:t>3823,0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</a:rPr>
                        <a:t>3823,0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 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Подготовка уведомления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6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prstClr val="black"/>
                </a:solidFill>
              </a:rPr>
              <a:t>Муниципальная программа «Жилище»</a:t>
            </a: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4270045"/>
              </p:ext>
            </p:extLst>
          </p:nvPr>
        </p:nvGraphicFramePr>
        <p:xfrm>
          <a:off x="228600" y="533400"/>
          <a:ext cx="8686799" cy="2514600"/>
        </p:xfrm>
        <a:graphic>
          <a:graphicData uri="http://schemas.openxmlformats.org/drawingml/2006/table">
            <a:tbl>
              <a:tblPr firstRow="1" firstCol="1" bandRow="1"/>
              <a:tblGrid>
                <a:gridCol w="381000"/>
                <a:gridCol w="2128432"/>
                <a:gridCol w="843368"/>
                <a:gridCol w="835694"/>
                <a:gridCol w="627644"/>
                <a:gridCol w="627644"/>
                <a:gridCol w="523418"/>
                <a:gridCol w="662200"/>
                <a:gridCol w="384636"/>
                <a:gridCol w="1672763"/>
              </a:tblGrid>
              <a:tr h="228600"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Times New Roman"/>
                        </a:rPr>
                        <a:t>Подпрограмма</a:t>
                      </a:r>
                      <a:r>
                        <a:rPr lang="ru-RU" sz="1100" b="1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US" sz="1100" b="1" baseline="0" dirty="0" smtClean="0">
                          <a:effectLst/>
                          <a:latin typeface="+mn-lt"/>
                          <a:ea typeface="Times New Roman"/>
                        </a:rPr>
                        <a:t>II </a:t>
                      </a:r>
                      <a:r>
                        <a:rPr lang="ru-RU" sz="1100" b="1" dirty="0" smtClean="0">
                          <a:effectLst/>
                          <a:latin typeface="+mn-lt"/>
                          <a:ea typeface="Times New Roman"/>
                        </a:rPr>
                        <a:t>«Обеспечение жильем молодых семей» </a:t>
                      </a:r>
                      <a:endParaRPr lang="ru-RU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0772" marR="60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72" marR="6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72" marR="6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72" marR="6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72" marR="6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72" marR="6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72" marR="6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772" marR="60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3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0772" marR="6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Основное мероприятие 01.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Оказание государственной поддержки молодым семьям в виде социальных выплат на приобретение жилого помещения или на создание объекта индивидуального жилищного строительства</a:t>
                      </a:r>
                    </a:p>
                  </a:txBody>
                  <a:tcPr marL="60772" marR="6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6332,3</a:t>
                      </a:r>
                    </a:p>
                  </a:txBody>
                  <a:tcPr marL="60772" marR="6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6107,8</a:t>
                      </a:r>
                    </a:p>
                  </a:txBody>
                  <a:tcPr marL="60772" marR="6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2985,0</a:t>
                      </a:r>
                    </a:p>
                  </a:txBody>
                  <a:tcPr marL="60772" marR="6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1227,8</a:t>
                      </a:r>
                    </a:p>
                  </a:txBody>
                  <a:tcPr marL="60772" marR="6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945,0</a:t>
                      </a:r>
                    </a:p>
                  </a:txBody>
                  <a:tcPr marL="60772" marR="6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950,0</a:t>
                      </a:r>
                    </a:p>
                  </a:txBody>
                  <a:tcPr marL="60772" marR="6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0772" marR="6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Количество молодых семей, получивших свидетельство о праве на получение социальной выплаты на приобретение (строительство) жилого помещения</a:t>
                      </a:r>
                    </a:p>
                  </a:txBody>
                  <a:tcPr marL="60772" marR="60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</a:tr>
              <a:tr h="8102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  1.1</a:t>
                      </a: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.</a:t>
                      </a:r>
                    </a:p>
                  </a:txBody>
                  <a:tcPr marL="60772" marR="6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Мероприятие </a:t>
                      </a: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1.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 Реализация мероприятий по обеспечению жильем молодых семей</a:t>
                      </a:r>
                    </a:p>
                  </a:txBody>
                  <a:tcPr marL="60772" marR="6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6332,3</a:t>
                      </a:r>
                    </a:p>
                  </a:txBody>
                  <a:tcPr marL="60772" marR="6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6107,8</a:t>
                      </a:r>
                    </a:p>
                  </a:txBody>
                  <a:tcPr marL="60772" marR="6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2985,0</a:t>
                      </a:r>
                    </a:p>
                  </a:txBody>
                  <a:tcPr marL="60772" marR="6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1227,8</a:t>
                      </a:r>
                    </a:p>
                  </a:txBody>
                  <a:tcPr marL="60772" marR="6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945,0</a:t>
                      </a:r>
                    </a:p>
                  </a:txBody>
                  <a:tcPr marL="60772" marR="6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950,0</a:t>
                      </a:r>
                    </a:p>
                  </a:txBody>
                  <a:tcPr marL="60772" marR="6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0772" marR="60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Количество молодых семей, получивших свидетельство о праве на получение социальной выплаты на приобретение (строительство) жилого помещения</a:t>
                      </a:r>
                    </a:p>
                  </a:txBody>
                  <a:tcPr marL="60772" marR="60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79</a:t>
            </a:fld>
            <a:endParaRPr lang="en-US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929275"/>
              </p:ext>
            </p:extLst>
          </p:nvPr>
        </p:nvGraphicFramePr>
        <p:xfrm>
          <a:off x="228600" y="3200400"/>
          <a:ext cx="8686799" cy="3352800"/>
        </p:xfrm>
        <a:graphic>
          <a:graphicData uri="http://schemas.openxmlformats.org/drawingml/2006/table">
            <a:tbl>
              <a:tblPr firstRow="1" firstCol="1" bandRow="1"/>
              <a:tblGrid>
                <a:gridCol w="381000"/>
                <a:gridCol w="2133600"/>
                <a:gridCol w="838200"/>
                <a:gridCol w="838200"/>
                <a:gridCol w="609600"/>
                <a:gridCol w="609600"/>
                <a:gridCol w="609600"/>
                <a:gridCol w="609600"/>
                <a:gridCol w="381000"/>
                <a:gridCol w="1676399"/>
              </a:tblGrid>
              <a:tr h="533400"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  <a:ea typeface="Times New Roman"/>
                        </a:rPr>
                        <a:t>Подпрограмма III «Обеспечение жильем детей-сирот и детей, оставшихся без попечения родителей, лиц из числа детей-сирот и детей, оставшихся без попечения родителей» 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677" marR="64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77" marR="64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1.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smtClean="0">
                          <a:effectLst/>
                          <a:latin typeface="+mn-lt"/>
                          <a:ea typeface="Times New Roman"/>
                        </a:rPr>
                        <a:t>Основное </a:t>
                      </a: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мероприятие 01 Оказание мер социальной поддержки детям-сиротам, детям, оставшимся без попечения родителей, лицам из числа указанной категории детей, а также гражданам, желающим взять детей на воспитание </a:t>
                      </a: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в </a:t>
                      </a:r>
                      <a:r>
                        <a:rPr lang="ru-RU" sz="1000" smtClean="0">
                          <a:effectLst/>
                          <a:latin typeface="+mn-lt"/>
                          <a:ea typeface="Times New Roman"/>
                        </a:rPr>
                        <a:t>семью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26097,0</a:t>
                      </a: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194635,0</a:t>
                      </a: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35273,0</a:t>
                      </a: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46192,0</a:t>
                      </a: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39263,0</a:t>
                      </a: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73907,0</a:t>
                      </a: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677" marR="64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</a:tr>
              <a:tr h="1600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  1.1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.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Мероприятие Предоставление жилых помещений детям-сиротам и детям, оставшимся без попечения родителей, лицам из числа детей-сирот и детей, оставшихся без попечения родителей по договорам найма специализированных жилых помещений</a:t>
                      </a: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26097,0</a:t>
                      </a: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194635,0</a:t>
                      </a: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35273,0</a:t>
                      </a: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46192,0</a:t>
                      </a: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39263,0</a:t>
                      </a: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73907,0</a:t>
                      </a: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4677" marR="64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Количество детей-сирот и детей, оставшихся без попечения родителей, лиц из числа детей-сирот и детей, оставшихся без попечения родителей для обеспечения жилыми помещениями в текущем году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4677" marR="646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871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/>
              <a:t>Основные характеристики бюджета городского округа Серпухов </a:t>
            </a:r>
            <a:r>
              <a:rPr lang="ru-RU" sz="1600" b="1" dirty="0"/>
              <a:t>на очередной финансовый год </a:t>
            </a:r>
            <a:r>
              <a:rPr lang="ru-RU" sz="1600" b="1" dirty="0" smtClean="0"/>
              <a:t>и плановый период в сравнении с предыдущими годами, </a:t>
            </a:r>
            <a:r>
              <a:rPr lang="ru-RU" sz="1600" b="1" dirty="0" err="1" smtClean="0"/>
              <a:t>тыс.руб</a:t>
            </a:r>
            <a:r>
              <a:rPr lang="ru-RU" sz="1600" b="1" dirty="0" smtClean="0"/>
              <a:t>.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7021985"/>
              </p:ext>
            </p:extLst>
          </p:nvPr>
        </p:nvGraphicFramePr>
        <p:xfrm>
          <a:off x="152399" y="533400"/>
          <a:ext cx="8634413" cy="2228105"/>
        </p:xfrm>
        <a:graphic>
          <a:graphicData uri="http://schemas.openxmlformats.org/drawingml/2006/table">
            <a:tbl>
              <a:tblPr/>
              <a:tblGrid>
                <a:gridCol w="249271"/>
                <a:gridCol w="3008300"/>
                <a:gridCol w="962464"/>
                <a:gridCol w="962464"/>
                <a:gridCol w="888428"/>
                <a:gridCol w="888428"/>
                <a:gridCol w="837529"/>
                <a:gridCol w="837529"/>
              </a:tblGrid>
              <a:tr h="5766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2019 г.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2020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г.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2021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г.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2022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г.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2023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г.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2024 г.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513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Общий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объём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доходов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5 029 562,1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8 455 427,5</a:t>
                      </a:r>
                      <a:endParaRPr lang="ru-RU" sz="1200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9 104 301,5 </a:t>
                      </a:r>
                      <a:endParaRPr lang="ru-RU" sz="1200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8 693 429,6 </a:t>
                      </a:r>
                      <a:endParaRPr lang="ru-RU" sz="1200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8 704 640,6 </a:t>
                      </a:r>
                      <a:endParaRPr lang="ru-RU" sz="1200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8 651 297,3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13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Налоговые и неналоговые доходы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2 201 344,6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3 395 127,6</a:t>
                      </a:r>
                      <a:endParaRPr lang="ru-RU" sz="1200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3 559 156,2</a:t>
                      </a:r>
                      <a:endParaRPr lang="ru-RU" sz="1200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3 815 311,0 </a:t>
                      </a:r>
                      <a:endParaRPr lang="ru-RU" sz="1200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2 084 491,0</a:t>
                      </a:r>
                      <a:endParaRPr lang="ru-RU" sz="1200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1 958 561,0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13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Безвозмездные поступления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2 828 217,5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5 060 299,9</a:t>
                      </a:r>
                      <a:endParaRPr lang="ru-RU" sz="1200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5 545 145,3</a:t>
                      </a:r>
                      <a:endParaRPr lang="ru-RU" sz="1200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4 878 118,6 </a:t>
                      </a:r>
                      <a:endParaRPr lang="ru-RU" sz="1200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5 285 779,1</a:t>
                      </a:r>
                      <a:endParaRPr lang="ru-RU" sz="1200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5 253 978,6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13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Общий объем расходов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5 370 024,7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8 641 009,2</a:t>
                      </a:r>
                      <a:endParaRPr lang="ru-RU" sz="1200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9 486 448,5 </a:t>
                      </a:r>
                      <a:endParaRPr lang="ru-RU" sz="1200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8 693 429,6 </a:t>
                      </a:r>
                      <a:endParaRPr lang="ru-RU" sz="1200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8 695 933,2</a:t>
                      </a:r>
                      <a:endParaRPr lang="ru-RU" sz="1200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8 681 586,8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31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Дефицит бюджета (-), профицит бюджета (+)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-340 462,6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-185 581,7</a:t>
                      </a:r>
                      <a:endParaRPr lang="ru-RU" sz="1200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-382 147,0 </a:t>
                      </a:r>
                      <a:endParaRPr lang="ru-RU" sz="1200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+8707,4</a:t>
                      </a:r>
                      <a:endParaRPr lang="ru-RU" sz="1200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-30289,5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31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Объем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муниципального долга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531 258,3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625 000,0</a:t>
                      </a:r>
                      <a:endParaRPr lang="ru-RU" sz="1200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715 000,0</a:t>
                      </a:r>
                      <a:endParaRPr lang="ru-RU" sz="1200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715 000,0</a:t>
                      </a:r>
                      <a:endParaRPr lang="ru-RU" sz="1200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904 979,4</a:t>
                      </a:r>
                      <a:endParaRPr lang="ru-RU" sz="1200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896 272,0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794706888"/>
              </p:ext>
            </p:extLst>
          </p:nvPr>
        </p:nvGraphicFramePr>
        <p:xfrm>
          <a:off x="381000" y="2895600"/>
          <a:ext cx="86106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582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304800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prstClr val="black"/>
                </a:solidFill>
              </a:rPr>
              <a:t>Муниципальная программа «Жилище»</a:t>
            </a:r>
            <a:endParaRPr lang="ru-RU" sz="1800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2920402"/>
              </p:ext>
            </p:extLst>
          </p:nvPr>
        </p:nvGraphicFramePr>
        <p:xfrm>
          <a:off x="76200" y="381000"/>
          <a:ext cx="8915400" cy="5867400"/>
        </p:xfrm>
        <a:graphic>
          <a:graphicData uri="http://schemas.openxmlformats.org/drawingml/2006/table">
            <a:tbl>
              <a:tblPr firstRow="1" firstCol="1" bandRow="1"/>
              <a:tblGrid>
                <a:gridCol w="457200"/>
                <a:gridCol w="2137094"/>
                <a:gridCol w="453706"/>
                <a:gridCol w="590724"/>
                <a:gridCol w="569851"/>
                <a:gridCol w="592025"/>
                <a:gridCol w="533400"/>
                <a:gridCol w="609600"/>
                <a:gridCol w="548376"/>
                <a:gridCol w="2423424"/>
              </a:tblGrid>
              <a:tr h="334854"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  <a:ea typeface="Times New Roman"/>
                        </a:rPr>
                        <a:t>Подпрограммы VII</a:t>
                      </a:r>
                      <a:r>
                        <a:rPr lang="ru-RU" sz="1000" b="1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000" b="1" dirty="0" smtClean="0">
                          <a:effectLst/>
                          <a:latin typeface="+mn-lt"/>
                          <a:ea typeface="Times New Roman"/>
                        </a:rPr>
                        <a:t>«Улучшение жилищных условий отдельных категорий многодетных семей»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5179" marR="6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179" marR="6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179" marR="6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179" marR="6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45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1.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5179" marR="6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Основное мероприятие 01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Предоставление многодетным семьям жилищных субсидий на приобретение жилого помещения или строительство индивидуального жилого дома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5179" marR="6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5179" marR="6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13331,0</a:t>
                      </a:r>
                    </a:p>
                  </a:txBody>
                  <a:tcPr marL="65179" marR="6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5179" marR="6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5761,0</a:t>
                      </a:r>
                    </a:p>
                  </a:txBody>
                  <a:tcPr marL="65179" marR="6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5179" marR="6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7570,0</a:t>
                      </a:r>
                    </a:p>
                  </a:txBody>
                  <a:tcPr marL="65179" marR="6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5179" marR="6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5179" marR="6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</a:tr>
              <a:tr h="9409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1.1.</a:t>
                      </a:r>
                      <a:endParaRPr lang="ru-RU" sz="1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5179" marR="6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Мероприятие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Реализация мероприятий по улучшению жилищных условий многодетных семей       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5179" marR="6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5179" marR="6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13331,0</a:t>
                      </a:r>
                    </a:p>
                  </a:txBody>
                  <a:tcPr marL="65179" marR="6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5179" marR="6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5761,0</a:t>
                      </a:r>
                    </a:p>
                  </a:txBody>
                  <a:tcPr marL="65179" marR="6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5179" marR="6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7570,0</a:t>
                      </a:r>
                    </a:p>
                  </a:txBody>
                  <a:tcPr marL="65179" marR="6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5179" marR="6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Количество многодетных семей, получивших жилищную субсидию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5179" marR="6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</a:tr>
              <a:tr h="238451"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0" dirty="0" smtClean="0">
                          <a:effectLst/>
                          <a:latin typeface="+mn-lt"/>
                          <a:ea typeface="Times New Roman"/>
                        </a:rPr>
                        <a:t>Подпрограмма VIII «Обеспечение жильем отдельных категорий граждан, установленных федеральным законодательством» </a:t>
                      </a:r>
                    </a:p>
                  </a:txBody>
                  <a:tcPr marL="65179" marR="6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179" marR="6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179" marR="6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179" marR="6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179" marR="6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179" marR="65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91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+mn-lt"/>
                          <a:ea typeface="Times New Roman"/>
                        </a:rPr>
                        <a:t>2.</a:t>
                      </a:r>
                    </a:p>
                  </a:txBody>
                  <a:tcPr marL="36026" marR="360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Основное мероприятие 02.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Оказание государственной поддержки по обеспечению жильем отдельных категорий граждан, установленных федеральными законами от 12 января 1995 года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№ 5-ФЗ «О ветеранах»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и от 24 ноября 1995 года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№ 181-ФЗ «О социальной защите инвалидов в Российской Федерации»</a:t>
                      </a:r>
                    </a:p>
                  </a:txBody>
                  <a:tcPr marL="36026" marR="360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026" marR="360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1230,0</a:t>
                      </a:r>
                    </a:p>
                  </a:txBody>
                  <a:tcPr marL="36026" marR="360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026" marR="360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1230,0</a:t>
                      </a:r>
                    </a:p>
                  </a:txBody>
                  <a:tcPr marL="36026" marR="360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026" marR="360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026" marR="360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026" marR="360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1. Количество инвалидов и семей, имеющих детей-инвалидов, получивших государственную поддержку по обеспечению жилыми помещениями за счет средств федерального бюджета  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2. Количество инвалидов и ветеранов боевых действий, членов семей погибших (умерших) инвалидов и ветеранов боевых действий, получивших государственную поддержку по обеспечению жилыми помещениями за счет средств федерального бюджета 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026" marR="3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</a:tr>
              <a:tr h="1339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+mn-lt"/>
                          <a:ea typeface="Times New Roman"/>
                        </a:rPr>
                        <a:t>2.1</a:t>
                      </a:r>
                      <a:endParaRPr lang="ru-RU" sz="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026" marR="360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Мероприятие.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Осуществление полномочий по обеспечению жильем отдельных категорий граждан, установленных Федеральным законом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от 12 января 1995 года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№ 5-ФЗ «О ветеранах»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026" marR="360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026" marR="360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026" marR="360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026" marR="360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026" marR="360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026" marR="360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026" marR="360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026" marR="360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1. Количество инвалидов и ветеранов боевых действий, членов семей погибших (умерших) инвалидов и ветеранов боевых действий, получивших государственную поддержку по обеспечению жилыми помещениями за счет средств федерального бюджета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026" marR="3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0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2562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Муниципальная программа «Жилище»</a:t>
            </a:r>
            <a:endParaRPr lang="ru-RU" sz="1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2371463"/>
              </p:ext>
            </p:extLst>
          </p:nvPr>
        </p:nvGraphicFramePr>
        <p:xfrm>
          <a:off x="152400" y="457200"/>
          <a:ext cx="8915399" cy="5486400"/>
        </p:xfrm>
        <a:graphic>
          <a:graphicData uri="http://schemas.openxmlformats.org/drawingml/2006/table">
            <a:tbl>
              <a:tblPr firstRow="1" firstCol="1" bandRow="1"/>
              <a:tblGrid>
                <a:gridCol w="381000"/>
                <a:gridCol w="3048000"/>
                <a:gridCol w="381000"/>
                <a:gridCol w="685800"/>
                <a:gridCol w="533400"/>
                <a:gridCol w="533400"/>
                <a:gridCol w="457200"/>
                <a:gridCol w="457200"/>
                <a:gridCol w="349047"/>
                <a:gridCol w="2089352"/>
              </a:tblGrid>
              <a:tr h="137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2.2.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026" marR="3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Мероприятие.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Осуществление полномочий по обеспечению жильем отдельных категорий граждан, установленных Федеральным законом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от 24 ноября 1995 № 181-ФЗ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«О социальной защите инвалидов в Российской Федерации»</a:t>
                      </a:r>
                    </a:p>
                  </a:txBody>
                  <a:tcPr marL="36026" marR="3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026" marR="360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1230,0</a:t>
                      </a:r>
                    </a:p>
                  </a:txBody>
                  <a:tcPr marL="36026" marR="360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026" marR="360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1230,0</a:t>
                      </a:r>
                    </a:p>
                  </a:txBody>
                  <a:tcPr marL="36026" marR="360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026" marR="360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026" marR="360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6026" marR="360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1. Количество инвалидов и семей, имеющих детей-инвалидов, получивших государственную поддержку по обеспечению жилыми помещениями за счет средств федерального бюджета  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026" marR="3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</a:tr>
              <a:tr h="19594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3.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026" marR="3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Основное мероприятие 03. Оказание государственной поддержки по обеспечению жильем граждан, уволенных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с военной службы,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и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приравненных к ним лиц в соответствии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с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Федеральным законом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от 8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декабря 2010 года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№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342-ФЗ «О внесении изменений в Федеральный закон «О статусе военнослужащих» и об обеспечении жилыми помещениями некоторых категорий граждан»</a:t>
                      </a:r>
                    </a:p>
                  </a:txBody>
                  <a:tcPr marL="36026" marR="3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026" marR="360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026" marR="360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026" marR="360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026" marR="360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026" marR="360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026" marR="360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026" marR="360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Количество граждан, уволенных с военной службы, и приравненных к ним лиц, получивших государственную поддержку по обеспечению жилыми помещениями за счет средств федерального бюджета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026" marR="3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</a:tr>
              <a:tr h="21553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3.1.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026" marR="360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Мероприятие.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Осуществление полномочий по обеспечению жильем граждан, уволенных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с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военной службы,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и приравненных к ним лиц, в соответствии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с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Федеральным законом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от 8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декабря 2010 года № 342-ФЗ «О внесении изменений в Федеральный закон «О статусе военнослужащих» и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об обеспечении жилыми помещениями некоторых категорий граждан»</a:t>
                      </a:r>
                    </a:p>
                  </a:txBody>
                  <a:tcPr marL="36026" marR="360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026" marR="36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026" marR="36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026" marR="36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026" marR="36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026" marR="36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026" marR="36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026" marR="36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Количество граждан, уволенных с военной службы, и приравненных к ним лиц, получивших государственную поддержку по обеспечению жилыми помещениями за счет средств федерального бюджета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6026" marR="360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3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9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Муниципальная программа «Развитие инженерной инфраструктуры и энергоэффективности»</a:t>
            </a:r>
            <a:endParaRPr lang="ru-RU" sz="2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1226035"/>
              </p:ext>
            </p:extLst>
          </p:nvPr>
        </p:nvGraphicFramePr>
        <p:xfrm>
          <a:off x="152400" y="762000"/>
          <a:ext cx="8839199" cy="5311317"/>
        </p:xfrm>
        <a:graphic>
          <a:graphicData uri="http://schemas.openxmlformats.org/drawingml/2006/table">
            <a:tbl>
              <a:tblPr/>
              <a:tblGrid>
                <a:gridCol w="381000"/>
                <a:gridCol w="2133600"/>
                <a:gridCol w="752618"/>
                <a:gridCol w="1228582"/>
                <a:gridCol w="1041443"/>
                <a:gridCol w="825774"/>
                <a:gridCol w="825774"/>
                <a:gridCol w="825204"/>
                <a:gridCol w="825204"/>
              </a:tblGrid>
              <a:tr h="30263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</a:rPr>
                        <a:t>№ п/п</a:t>
                      </a:r>
                    </a:p>
                  </a:txBody>
                  <a:tcPr marL="38137" marR="38137" marT="62742" marB="627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49804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</a:rPr>
                        <a:t>Планируемые результаты реализации программы</a:t>
                      </a:r>
                    </a:p>
                  </a:txBody>
                  <a:tcPr marL="38137" marR="38137" marT="62742" marB="627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49804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</a:rPr>
                        <a:t>Единица измерения</a:t>
                      </a:r>
                    </a:p>
                  </a:txBody>
                  <a:tcPr marL="38137" marR="38137" marT="62742" marB="627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49804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</a:rPr>
                        <a:t>Базовое значение на начало реализации подпрограммы</a:t>
                      </a:r>
                    </a:p>
                  </a:txBody>
                  <a:tcPr marL="38137" marR="38137" marT="62742" marB="627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49804"/>
                      </a:srgb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u="sng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8137" marR="38137" marT="62742" marB="627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4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55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 smtClean="0">
                          <a:effectLst/>
                          <a:latin typeface="+mn-lt"/>
                          <a:ea typeface="Times New Roman"/>
                        </a:rPr>
                        <a:t>Факт 2020</a:t>
                      </a:r>
                      <a:endParaRPr lang="ru-RU" sz="1100" u="sng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8137" marR="38137" marT="62742" marB="62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>
                          <a:effectLst/>
                          <a:latin typeface="+mn-lt"/>
                          <a:ea typeface="Times New Roman"/>
                        </a:rPr>
                        <a:t>2021</a:t>
                      </a:r>
                    </a:p>
                  </a:txBody>
                  <a:tcPr marL="38137" marR="38137" marT="62742" marB="62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</a:rPr>
                        <a:t>2022</a:t>
                      </a:r>
                    </a:p>
                  </a:txBody>
                  <a:tcPr marL="38137" marR="38137" marT="62742" marB="62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</a:rPr>
                        <a:t>2023</a:t>
                      </a:r>
                    </a:p>
                  </a:txBody>
                  <a:tcPr marL="38137" marR="38137" marT="62742" marB="62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+mn-lt"/>
                          <a:ea typeface="Times New Roman"/>
                        </a:rPr>
                        <a:t>2024</a:t>
                      </a:r>
                    </a:p>
                  </a:txBody>
                  <a:tcPr marL="38137" marR="38137" marT="62742" marB="62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49804"/>
                      </a:srgbClr>
                    </a:solidFill>
                  </a:tcPr>
                </a:tc>
              </a:tr>
              <a:tr h="302637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Times New Roman"/>
                        </a:rPr>
                        <a:t>Подпрограмма </a:t>
                      </a:r>
                      <a:r>
                        <a:rPr lang="en-US" sz="1100" b="1" dirty="0">
                          <a:effectLst/>
                          <a:latin typeface="+mn-lt"/>
                          <a:ea typeface="Times New Roman"/>
                        </a:rPr>
                        <a:t>I</a:t>
                      </a:r>
                      <a:r>
                        <a:rPr lang="ru-RU" sz="1100" b="1" dirty="0">
                          <a:effectLst/>
                          <a:latin typeface="+mn-lt"/>
                          <a:ea typeface="Times New Roman"/>
                        </a:rPr>
                        <a:t> «Чистая вода»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8137" marR="38137" marT="62742" marB="627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6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1.1</a:t>
                      </a:r>
                    </a:p>
                  </a:txBody>
                  <a:tcPr marL="38137" marR="38137" marT="62742" marB="627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Количество созданных и восстановленных  ВЗУ, ВНС и станций водоподготовки</a:t>
                      </a:r>
                    </a:p>
                  </a:txBody>
                  <a:tcPr marL="38137" marR="38137" marT="62742" marB="627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Ед.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8137" marR="38137" marT="62742" marB="62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38137" marR="38137" marT="62742" marB="62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38137" marR="38137" marT="62742" marB="62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38137" marR="38137" marT="62742" marB="62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6</a:t>
                      </a:r>
                    </a:p>
                  </a:txBody>
                  <a:tcPr marL="38137" marR="38137" marT="62742" marB="62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8137" marR="38137" marT="62742" marB="62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8137" marR="38137" marT="62742" marB="62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</a:tr>
              <a:tr h="10112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1.2</a:t>
                      </a:r>
                    </a:p>
                  </a:txBody>
                  <a:tcPr marL="38137" marR="38137" marT="62742" marB="627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Увеличение доли населения, обеспеченного доброкачественной питьевой водой из централизованных источников водоснабжения</a:t>
                      </a:r>
                    </a:p>
                  </a:txBody>
                  <a:tcPr marL="38137" marR="38137" marT="62742" marB="627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%</a:t>
                      </a:r>
                    </a:p>
                  </a:txBody>
                  <a:tcPr marL="38137" marR="38137" marT="62742" marB="62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97</a:t>
                      </a:r>
                    </a:p>
                  </a:txBody>
                  <a:tcPr marL="38137" marR="38137" marT="62742" marB="62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97</a:t>
                      </a:r>
                    </a:p>
                  </a:txBody>
                  <a:tcPr marL="38137" marR="38137" marT="62742" marB="62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97</a:t>
                      </a:r>
                    </a:p>
                  </a:txBody>
                  <a:tcPr marL="38137" marR="38137" marT="62742" marB="62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97</a:t>
                      </a:r>
                    </a:p>
                  </a:txBody>
                  <a:tcPr marL="38137" marR="38137" marT="62742" marB="62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97,5</a:t>
                      </a:r>
                    </a:p>
                  </a:txBody>
                  <a:tcPr marL="38137" marR="38137" marT="62742" marB="62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98</a:t>
                      </a:r>
                    </a:p>
                  </a:txBody>
                  <a:tcPr marL="38137" marR="38137" marT="62742" marB="62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</a:tr>
              <a:tr h="302637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Times New Roman"/>
                        </a:rPr>
                        <a:t>Подпрограмма </a:t>
                      </a:r>
                      <a:r>
                        <a:rPr lang="en-US" sz="1100" b="1" dirty="0">
                          <a:effectLst/>
                          <a:latin typeface="+mn-lt"/>
                          <a:ea typeface="Times New Roman"/>
                        </a:rPr>
                        <a:t>II</a:t>
                      </a:r>
                      <a:r>
                        <a:rPr lang="ru-RU" sz="1100" b="1" dirty="0">
                          <a:effectLst/>
                          <a:latin typeface="+mn-lt"/>
                          <a:ea typeface="Times New Roman"/>
                        </a:rPr>
                        <a:t> «Системы водоотведения»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8137" marR="38137" marT="62742" marB="62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84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2.1</a:t>
                      </a:r>
                    </a:p>
                  </a:txBody>
                  <a:tcPr marL="38137" marR="38137" marT="62742" marB="627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Количество построенных, реконструированных, отремонтированных коллекторов (участков), канализационных насосных станций </a:t>
                      </a:r>
                    </a:p>
                  </a:txBody>
                  <a:tcPr marL="38137" marR="38137" marT="62742" marB="62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Ед.</a:t>
                      </a:r>
                    </a:p>
                  </a:txBody>
                  <a:tcPr marL="38137" marR="38137" marT="62742" marB="62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38137" marR="38137" marT="62742" marB="62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38137" marR="38137" marT="62742" marB="62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38137" marR="38137" marT="62742" marB="62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8137" marR="38137" marT="62742" marB="62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8137" marR="38137" marT="62742" marB="62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8137" marR="38137" marT="62742" marB="62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</a:tr>
              <a:tr h="10112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2.2</a:t>
                      </a:r>
                    </a:p>
                  </a:txBody>
                  <a:tcPr marL="38137" marR="38137" marT="62742" marB="627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Количество созданных и восстановленных объектов очистки сточных вод суммарной производительностью </a:t>
                      </a:r>
                    </a:p>
                  </a:txBody>
                  <a:tcPr marL="38137" marR="38137" marT="62742" marB="62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Ед./ тыс. куб. м</a:t>
                      </a:r>
                    </a:p>
                  </a:txBody>
                  <a:tcPr marL="38137" marR="38137" marT="62742" marB="62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8137" marR="38137" marT="62742" marB="62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38137" marR="38137" marT="62742" marB="62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8137" marR="38137" marT="62742" marB="62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38137" marR="38137" marT="62742" marB="62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38137" marR="38137" marT="62742" marB="62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38137" marR="38137" marT="62742" marB="6274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4572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Муниципальная программа «Развитие инженерной инфраструктуры и энергоэффективности»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2299399"/>
              </p:ext>
            </p:extLst>
          </p:nvPr>
        </p:nvGraphicFramePr>
        <p:xfrm>
          <a:off x="76201" y="500256"/>
          <a:ext cx="8915400" cy="6310344"/>
        </p:xfrm>
        <a:graphic>
          <a:graphicData uri="http://schemas.openxmlformats.org/drawingml/2006/table">
            <a:tbl>
              <a:tblPr/>
              <a:tblGrid>
                <a:gridCol w="346887"/>
                <a:gridCol w="2472512"/>
                <a:gridCol w="762000"/>
                <a:gridCol w="855513"/>
                <a:gridCol w="971777"/>
                <a:gridCol w="898552"/>
                <a:gridCol w="899793"/>
                <a:gridCol w="809193"/>
                <a:gridCol w="899173"/>
              </a:tblGrid>
              <a:tr h="686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2.3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6830" algn="l"/>
                        </a:tabLs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Прирост мощности очистных сооружений, обеспечивающих сокращение отведения в реку Волгу загрязненных сточных вод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+mn-lt"/>
                          <a:ea typeface="Times New Roman"/>
                        </a:rPr>
                        <a:t>Куб.км</a:t>
                      </a: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/год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</a:tr>
              <a:tr h="174920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Times New Roman"/>
                        </a:rPr>
                        <a:t>Подпрограмма </a:t>
                      </a:r>
                      <a:r>
                        <a:rPr lang="en-US" sz="1000" b="1" dirty="0">
                          <a:effectLst/>
                          <a:latin typeface="+mn-lt"/>
                          <a:ea typeface="Times New Roman"/>
                        </a:rPr>
                        <a:t>III</a:t>
                      </a:r>
                      <a:r>
                        <a:rPr lang="ru-RU" sz="1000" b="1" dirty="0">
                          <a:effectLst/>
                          <a:latin typeface="+mn-lt"/>
                          <a:ea typeface="Times New Roman"/>
                        </a:rPr>
                        <a:t> «Создание условий для обеспечения качественными коммунальными службами»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44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3.1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Количество созданных и восстановленных объектов коммунальной инфраструктуры (котельные, ЦТП, сети)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Ед.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4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</a:tr>
              <a:tr h="7892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3.2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Доля актуализированных схем теплоснабжения, водоснабжения и водоотведения, программ комплексного развития систем коммунальной инфраструктуры.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%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</a:tr>
              <a:tr h="174920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Times New Roman"/>
                        </a:rPr>
                        <a:t>Подпрограмма </a:t>
                      </a:r>
                      <a:r>
                        <a:rPr lang="en-US" sz="1000" b="1" dirty="0">
                          <a:effectLst/>
                          <a:latin typeface="+mn-lt"/>
                          <a:ea typeface="Times New Roman"/>
                        </a:rPr>
                        <a:t>IV</a:t>
                      </a:r>
                      <a:r>
                        <a:rPr lang="ru-RU" sz="1000" b="1" dirty="0">
                          <a:effectLst/>
                          <a:latin typeface="+mn-lt"/>
                          <a:ea typeface="Times New Roman"/>
                        </a:rPr>
                        <a:t> «Энергосбережение и повышение энергетической эффективности»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16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4.1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Доля зданий, строений, сооружений органов местного самоуправления и муниципальных учреждений, оснащенных приборами учета потребляемых энергетических ресурсов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%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67,88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</a:tr>
              <a:tr h="99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4.2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Доля зданий, строений, сооружений муниципальной собственности, соответствующих нормальному уровню энергетической эффективности и выше (</a:t>
                      </a:r>
                      <a:r>
                        <a:rPr lang="en-US" sz="1000">
                          <a:effectLst/>
                          <a:latin typeface="+mn-lt"/>
                          <a:ea typeface="Times New Roman"/>
                        </a:rPr>
                        <a:t>A</a:t>
                      </a: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, </a:t>
                      </a:r>
                      <a:r>
                        <a:rPr lang="en-US" sz="1000">
                          <a:effectLst/>
                          <a:latin typeface="+mn-lt"/>
                          <a:ea typeface="Times New Roman"/>
                        </a:rPr>
                        <a:t>B</a:t>
                      </a: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, </a:t>
                      </a:r>
                      <a:r>
                        <a:rPr lang="en-US" sz="1000">
                          <a:effectLst/>
                          <a:latin typeface="+mn-lt"/>
                          <a:ea typeface="Times New Roman"/>
                        </a:rPr>
                        <a:t>C</a:t>
                      </a: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, </a:t>
                      </a:r>
                      <a:r>
                        <a:rPr lang="en-US" sz="1000">
                          <a:effectLst/>
                          <a:latin typeface="+mn-lt"/>
                          <a:ea typeface="Times New Roman"/>
                        </a:rPr>
                        <a:t>D</a:t>
                      </a: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)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%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19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21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23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25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27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9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</a:tr>
              <a:tr h="5844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4.3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Бережливый учет - оснащенность многоквартирных домов общедомовыми приборами учета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%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59,83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68,4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76,9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85,4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93,9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</a:tr>
              <a:tr h="482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4.4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Доля многоквартирных домов с присвоенными классами энергоэффективности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%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51,59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55,6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59,9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64,0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68,5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72,8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</a:tr>
              <a:tr h="174920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Times New Roman"/>
                        </a:rPr>
                        <a:t>Подпрограмма </a:t>
                      </a:r>
                      <a:r>
                        <a:rPr lang="en-US" sz="1000" b="1" dirty="0">
                          <a:effectLst/>
                          <a:latin typeface="+mn-lt"/>
                          <a:ea typeface="Times New Roman"/>
                        </a:rPr>
                        <a:t>VIII</a:t>
                      </a:r>
                      <a:r>
                        <a:rPr lang="ru-RU" sz="1000" b="1" dirty="0">
                          <a:effectLst/>
                          <a:latin typeface="+mn-lt"/>
                          <a:ea typeface="Times New Roman"/>
                        </a:rPr>
                        <a:t> «Обеспечивающая подпрограмма»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2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5.1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Создание условий для реализации полномочий органов местного самоуправления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Да/нет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Да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Да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Да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Да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Да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Да</a:t>
                      </a:r>
                    </a:p>
                  </a:txBody>
                  <a:tcPr marL="22043" marR="22043" marT="36264" marB="362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81000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Муниципальная программа «Предпринимательство»</a:t>
            </a:r>
            <a:endParaRPr lang="ru-RU" sz="1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5608539"/>
              </p:ext>
            </p:extLst>
          </p:nvPr>
        </p:nvGraphicFramePr>
        <p:xfrm>
          <a:off x="110065" y="457200"/>
          <a:ext cx="9033935" cy="6151590"/>
        </p:xfrm>
        <a:graphic>
          <a:graphicData uri="http://schemas.openxmlformats.org/drawingml/2006/table">
            <a:tbl>
              <a:tblPr firstRow="1" firstCol="1" bandRow="1"/>
              <a:tblGrid>
                <a:gridCol w="347135"/>
                <a:gridCol w="3429000"/>
                <a:gridCol w="762000"/>
                <a:gridCol w="1106439"/>
                <a:gridCol w="697567"/>
                <a:gridCol w="697567"/>
                <a:gridCol w="698156"/>
                <a:gridCol w="698156"/>
                <a:gridCol w="597915"/>
              </a:tblGrid>
              <a:tr h="42507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u="sng" dirty="0">
                          <a:effectLst/>
                          <a:latin typeface="+mn-lt"/>
                          <a:ea typeface="Times New Roman"/>
                        </a:rPr>
                        <a:t>№ п/п</a:t>
                      </a:r>
                    </a:p>
                  </a:txBody>
                  <a:tcPr marL="38417" marR="38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u="sng">
                          <a:effectLst/>
                          <a:latin typeface="+mn-lt"/>
                          <a:ea typeface="Times New Roman"/>
                        </a:rPr>
                        <a:t>Планируемые результаты реализации программы</a:t>
                      </a:r>
                    </a:p>
                  </a:txBody>
                  <a:tcPr marL="38417" marR="38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u="sng" dirty="0">
                          <a:effectLst/>
                          <a:latin typeface="+mn-lt"/>
                          <a:ea typeface="Times New Roman"/>
                        </a:rPr>
                        <a:t>Единица измерения</a:t>
                      </a:r>
                    </a:p>
                  </a:txBody>
                  <a:tcPr marL="38417" marR="38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u="sng" dirty="0">
                          <a:effectLst/>
                          <a:latin typeface="+mn-lt"/>
                          <a:ea typeface="Times New Roman"/>
                        </a:rPr>
                        <a:t>Базовое значение на начало реализации подпрограммы</a:t>
                      </a:r>
                    </a:p>
                  </a:txBody>
                  <a:tcPr marL="38417" marR="38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i="0" u="sng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8417" marR="38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8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u="sng" dirty="0" smtClean="0">
                          <a:effectLst/>
                          <a:latin typeface="+mn-lt"/>
                          <a:ea typeface="Times New Roman"/>
                        </a:rPr>
                        <a:t>Факт</a:t>
                      </a:r>
                      <a:r>
                        <a:rPr lang="ru-RU" sz="1100" b="0" i="0" u="sng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u="sng" dirty="0" smtClean="0">
                          <a:effectLst/>
                          <a:latin typeface="+mn-lt"/>
                          <a:ea typeface="Times New Roman"/>
                        </a:rPr>
                        <a:t>2020 </a:t>
                      </a:r>
                      <a:r>
                        <a:rPr lang="ru-RU" sz="1100" b="0" i="0" u="sng" dirty="0">
                          <a:effectLst/>
                          <a:latin typeface="+mn-lt"/>
                          <a:ea typeface="Times New Roman"/>
                        </a:rPr>
                        <a:t>год</a:t>
                      </a:r>
                    </a:p>
                  </a:txBody>
                  <a:tcPr marL="38417" marR="38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u="sng" dirty="0">
                          <a:effectLst/>
                          <a:latin typeface="+mn-lt"/>
                          <a:ea typeface="Calibri"/>
                        </a:rPr>
                        <a:t>2021</a:t>
                      </a:r>
                      <a:r>
                        <a:rPr lang="ru-RU" sz="1100" b="0" i="0" u="sng" dirty="0">
                          <a:effectLst/>
                          <a:latin typeface="+mn-lt"/>
                          <a:ea typeface="Times New Roman"/>
                        </a:rPr>
                        <a:t> год</a:t>
                      </a:r>
                    </a:p>
                  </a:txBody>
                  <a:tcPr marL="38417" marR="38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u="sng" dirty="0">
                          <a:effectLst/>
                          <a:latin typeface="+mn-lt"/>
                          <a:ea typeface="Calibri"/>
                        </a:rPr>
                        <a:t>2022</a:t>
                      </a:r>
                      <a:r>
                        <a:rPr lang="ru-RU" sz="1100" b="0" i="0" u="sng" dirty="0">
                          <a:effectLst/>
                          <a:latin typeface="+mn-lt"/>
                          <a:ea typeface="Times New Roman"/>
                        </a:rPr>
                        <a:t> год</a:t>
                      </a:r>
                    </a:p>
                  </a:txBody>
                  <a:tcPr marL="38417" marR="38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u="sng">
                          <a:effectLst/>
                          <a:latin typeface="+mn-lt"/>
                          <a:ea typeface="Calibri"/>
                        </a:rPr>
                        <a:t>2023</a:t>
                      </a:r>
                      <a:r>
                        <a:rPr lang="ru-RU" sz="1100" b="0" i="0" u="sng">
                          <a:effectLst/>
                          <a:latin typeface="+mn-lt"/>
                          <a:ea typeface="Times New Roman"/>
                        </a:rPr>
                        <a:t>год</a:t>
                      </a:r>
                    </a:p>
                  </a:txBody>
                  <a:tcPr marL="38417" marR="38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i="0" u="sng" dirty="0">
                          <a:effectLst/>
                          <a:latin typeface="+mn-lt"/>
                          <a:ea typeface="Calibri"/>
                        </a:rPr>
                        <a:t>2024</a:t>
                      </a:r>
                      <a:r>
                        <a:rPr lang="ru-RU" sz="1100" b="0" i="0" u="sng" dirty="0">
                          <a:effectLst/>
                          <a:latin typeface="+mn-lt"/>
                          <a:ea typeface="Times New Roman"/>
                        </a:rPr>
                        <a:t> год</a:t>
                      </a:r>
                    </a:p>
                  </a:txBody>
                  <a:tcPr marL="38417" marR="38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</a:tr>
              <a:tr h="228600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Times New Roman"/>
                        </a:rPr>
                        <a:t>Подпрограмма </a:t>
                      </a:r>
                      <a:r>
                        <a:rPr lang="en-US" sz="1100" b="1" dirty="0">
                          <a:effectLst/>
                          <a:latin typeface="+mn-lt"/>
                          <a:ea typeface="Times New Roman"/>
                        </a:rPr>
                        <a:t>I</a:t>
                      </a:r>
                      <a:r>
                        <a:rPr lang="ru-RU" sz="1100" b="1" dirty="0">
                          <a:effectLst/>
                          <a:latin typeface="+mn-lt"/>
                          <a:ea typeface="Times New Roman"/>
                        </a:rPr>
                        <a:t> «Инвестиции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»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8417" marR="38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A3B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417" marR="38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417" marR="38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417" marR="38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417" marR="38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417" marR="38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417" marR="38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1.1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Показатель </a:t>
                      </a: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1.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15" dirty="0">
                          <a:effectLst/>
                          <a:latin typeface="+mn-lt"/>
                          <a:ea typeface="Times New Roman"/>
                        </a:rPr>
                        <a:t>Объем инвестиций, привлеченных 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15" dirty="0">
                          <a:effectLst/>
                          <a:latin typeface="+mn-lt"/>
                          <a:ea typeface="Times New Roman"/>
                        </a:rPr>
                        <a:t>в основной капитал (без учета бюджетных инвестиций), на душу населения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 dirty="0">
                          <a:effectLst/>
                          <a:latin typeface="+mn-lt"/>
                          <a:ea typeface="Times New Roman"/>
                        </a:rPr>
                        <a:t>тыс. руб.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spc="15" dirty="0">
                          <a:effectLst/>
                          <a:latin typeface="+mn-lt"/>
                          <a:ea typeface="Times New Roman"/>
                        </a:rPr>
                        <a:t>13</a:t>
                      </a:r>
                      <a:r>
                        <a:rPr lang="ru-RU" sz="1100" spc="15" dirty="0">
                          <a:effectLst/>
                          <a:latin typeface="+mn-lt"/>
                          <a:ea typeface="Times New Roman"/>
                        </a:rPr>
                        <a:t>,88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 dirty="0">
                          <a:effectLst/>
                          <a:latin typeface="+mn-lt"/>
                          <a:ea typeface="Times New Roman"/>
                        </a:rPr>
                        <a:t>16,5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17,1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17,4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17,6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17,9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1.2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Показатель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2.</a:t>
                      </a:r>
                      <a:r>
                        <a:rPr lang="ru-RU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Процент </a:t>
                      </a: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заполняемости многопрофильных индустриальных парков, технологических парков, промышленных площадок индустриальных парков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spc="2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процент</a:t>
                      </a:r>
                      <a:endParaRPr lang="ru-RU" sz="1100" spc="25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 dirty="0">
                          <a:effectLst/>
                          <a:latin typeface="+mn-lt"/>
                          <a:ea typeface="Times New Roman"/>
                        </a:rPr>
                        <a:t>23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33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 dirty="0">
                          <a:effectLst/>
                          <a:latin typeface="+mn-lt"/>
                          <a:ea typeface="Times New Roman"/>
                        </a:rPr>
                        <a:t>43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53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63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73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</a:tr>
              <a:tr h="3756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1.3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Показатель 3.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Количество многопрофильных индустриальных парков, технологических парков, промышленных площадок</a:t>
                      </a:r>
                    </a:p>
                  </a:txBody>
                  <a:tcPr marL="38417" marR="38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spc="2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единица</a:t>
                      </a:r>
                      <a:endParaRPr lang="ru-RU" sz="1100" spc="25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spc="2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endParaRPr lang="ru-RU" sz="1100" spc="25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2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7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2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7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7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7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7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</a:tr>
              <a:tr h="563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1.4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Показатель 4.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Количество привлеченных резидентов на территории городского округа Серпухов Московской области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spc="2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единица</a:t>
                      </a:r>
                      <a:endParaRPr lang="ru-RU" sz="1100" spc="25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spc="2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endParaRPr lang="ru-RU" sz="1100" spc="25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2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1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2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1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1.5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Показатель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5.</a:t>
                      </a:r>
                      <a:r>
                        <a:rPr lang="ru-RU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Площадь </a:t>
                      </a: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территории, на которую привлечены новые резиденты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spc="2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га</a:t>
                      </a:r>
                      <a:endParaRPr lang="ru-RU" sz="1100" spc="25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spc="20"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endParaRPr lang="ru-RU" sz="1100" spc="25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2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3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2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4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5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6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7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</a:tr>
              <a:tr h="4695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1.6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Показатель 6. </a:t>
                      </a:r>
                      <a:r>
                        <a:rPr lang="ru-RU" sz="1100" spc="2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Увеличение </a:t>
                      </a:r>
                      <a:r>
                        <a:rPr lang="ru-RU" sz="1100" spc="2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среднемесячной заработной платы работников организаций, не относящихся 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2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к субъектам малого предпринимательства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2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процент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2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104,5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2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106,2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2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105,1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105,1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105,1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105,1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1.7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Показатель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7.Количество </a:t>
                      </a: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высокопроизводительных рабочих мест во внебюджетном секторе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2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единица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20">
                          <a:effectLst/>
                          <a:latin typeface="+mn-lt"/>
                          <a:ea typeface="Calibri"/>
                        </a:rPr>
                        <a:t>2,2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2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3,3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2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3,2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3,8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3,9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3,9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1.8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Показатель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8.Производительность </a:t>
                      </a: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труда в базовых </a:t>
                      </a:r>
                      <a:r>
                        <a:rPr lang="ru-RU" sz="11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несырьевых</a:t>
                      </a: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отраслях</a:t>
                      </a:r>
                    </a:p>
                  </a:txBody>
                  <a:tcPr marL="38417" marR="38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2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процент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20">
                          <a:effectLst/>
                          <a:latin typeface="+mn-lt"/>
                          <a:ea typeface="Calibri"/>
                        </a:rPr>
                        <a:t>11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2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12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2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13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14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15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15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</a:tr>
              <a:tr h="4695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1.9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Показатель 9. </a:t>
                      </a:r>
                      <a:r>
                        <a:rPr lang="ru-RU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spc="15" dirty="0" smtClean="0">
                          <a:effectLst/>
                          <a:latin typeface="+mn-lt"/>
                          <a:ea typeface="Times New Roman"/>
                        </a:rPr>
                        <a:t>Объем </a:t>
                      </a:r>
                      <a:r>
                        <a:rPr lang="ru-RU" sz="1100" spc="15" dirty="0">
                          <a:effectLst/>
                          <a:latin typeface="+mn-lt"/>
                          <a:ea typeface="Times New Roman"/>
                        </a:rPr>
                        <a:t>инвестиций в основной капитал за исключением инвестиций инфраструктурных монополий ФБ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2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млн. руб.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20">
                          <a:effectLst/>
                          <a:latin typeface="+mn-lt"/>
                          <a:ea typeface="Calibri"/>
                        </a:rPr>
                        <a:t>6304,3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2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6665,5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2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7191,5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7769,6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8391,2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9062,5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</a:tr>
              <a:tr h="3756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1.10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Показатель 10.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Количество созданных рабочих мест</a:t>
                      </a:r>
                    </a:p>
                  </a:txBody>
                  <a:tcPr marL="38417" marR="38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2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мест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20">
                          <a:effectLst/>
                          <a:latin typeface="+mn-lt"/>
                          <a:ea typeface="Calibri"/>
                        </a:rPr>
                        <a:t>1424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2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1406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2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1406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1406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1406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1406</a:t>
                      </a:r>
                    </a:p>
                  </a:txBody>
                  <a:tcPr marL="38417" marR="384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8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6933"/>
            <a:ext cx="8229600" cy="364067"/>
          </a:xfrm>
        </p:spPr>
        <p:txBody>
          <a:bodyPr>
            <a:noAutofit/>
          </a:bodyPr>
          <a:lstStyle/>
          <a:p>
            <a:r>
              <a:rPr lang="ru-RU" sz="1800" b="1" dirty="0"/>
              <a:t>Муниципальная программа «Предпринимательство»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4891963"/>
              </p:ext>
            </p:extLst>
          </p:nvPr>
        </p:nvGraphicFramePr>
        <p:xfrm>
          <a:off x="152400" y="381000"/>
          <a:ext cx="8915399" cy="5080889"/>
        </p:xfrm>
        <a:graphic>
          <a:graphicData uri="http://schemas.openxmlformats.org/drawingml/2006/table">
            <a:tbl>
              <a:tblPr firstRow="1" firstCol="1" bandRow="1"/>
              <a:tblGrid>
                <a:gridCol w="304800"/>
                <a:gridCol w="3581400"/>
                <a:gridCol w="747028"/>
                <a:gridCol w="815536"/>
                <a:gridCol w="713595"/>
                <a:gridCol w="713595"/>
                <a:gridCol w="713595"/>
                <a:gridCol w="714198"/>
                <a:gridCol w="611652"/>
              </a:tblGrid>
              <a:tr h="162941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spc="15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1100" b="1" spc="1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1100" b="1" spc="1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«Развитие конкуренции</a:t>
                      </a:r>
                      <a:r>
                        <a:rPr lang="ru-RU" sz="1100" b="1" spc="15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A3B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8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2.1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Показатель 1.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Доля </a:t>
                      </a: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обоснованных, частично обоснованных жалоб в Федеральную антимонопольную службу (ФАС России) (от общего количества опубликованных торгов)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процент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,6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,6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,6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,6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Times New Roman"/>
                        </a:rPr>
                        <a:t>3</a:t>
                      </a: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,6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</a:tr>
              <a:tr h="3258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2.2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Показатель 2.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Доля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несостоявшихся торгов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от общего количества объявленных торгов</a:t>
                      </a:r>
                    </a:p>
                  </a:txBody>
                  <a:tcPr marL="41061" marR="41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процент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40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40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40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40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40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</a:tr>
              <a:tr h="3406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2.3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Показатель 3.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Доля </a:t>
                      </a: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общей экономии денежных средств от общей суммы объявленных торгов</a:t>
                      </a:r>
                    </a:p>
                  </a:txBody>
                  <a:tcPr marL="41061" marR="41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7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7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</a:tr>
              <a:tr h="11405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2.4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Показатель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4.Доля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закупок среди субъектов малого и среднего предпринимательства, социально ориентированных некоммерческих организаций, осуществляемых в соответствии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с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Федеральным законом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от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05.04.2013 № 44-ФЗ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«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О контрактной системе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в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сфере закупок товаров, работ, услуг для обеспечения государственных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и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муниципальных нужд»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31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32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33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33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</a:tr>
              <a:tr h="3406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2.5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Показатель 5.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Среднее </a:t>
                      </a: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количество участников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на торгах</a:t>
                      </a:r>
                    </a:p>
                  </a:txBody>
                  <a:tcPr marL="41061" marR="41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единица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3,4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3,4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3,4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3,4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3,4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</a:tr>
              <a:tr h="370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2.6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Показатель 6.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Количество </a:t>
                      </a: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реализованных требований Стандарта развития конкуренции в Московской области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единица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5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5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5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5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5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5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</a:tr>
              <a:tr h="162941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spc="15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Подпрограмма </a:t>
                      </a:r>
                      <a:r>
                        <a:rPr lang="en-US" sz="1100" b="1" spc="1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III</a:t>
                      </a:r>
                      <a:r>
                        <a:rPr lang="ru-RU" sz="1100" b="1" spc="1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«Развитие малого и среднего предпринимательства</a:t>
                      </a:r>
                      <a:r>
                        <a:rPr lang="ru-RU" sz="1100" b="1" spc="15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»</a:t>
                      </a:r>
                      <a:endParaRPr lang="ru-RU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A3B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061" marR="41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39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3.1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Показатель 1.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Доля </a:t>
                      </a: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</a:t>
                      </a:r>
                    </a:p>
                  </a:txBody>
                  <a:tcPr marL="41061" marR="41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1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-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27,1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27,1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27,1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27,1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27,1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</a:tr>
              <a:tr h="5853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3.2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Показатель 2.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Число </a:t>
                      </a: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субъектов МСП в расчете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на 10 тыс. человек населения</a:t>
                      </a:r>
                    </a:p>
                  </a:txBody>
                  <a:tcPr marL="41061" marR="41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единица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-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438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440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443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446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450</a:t>
                      </a:r>
                    </a:p>
                  </a:txBody>
                  <a:tcPr marL="41061" marR="41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0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67"/>
            <a:ext cx="8229600" cy="347133"/>
          </a:xfrm>
        </p:spPr>
        <p:txBody>
          <a:bodyPr>
            <a:noAutofit/>
          </a:bodyPr>
          <a:lstStyle/>
          <a:p>
            <a:r>
              <a:rPr lang="ru-RU" sz="1800" b="1" dirty="0"/>
              <a:t>Муниципальная программа «Предпринимательство»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2966340"/>
              </p:ext>
            </p:extLst>
          </p:nvPr>
        </p:nvGraphicFramePr>
        <p:xfrm>
          <a:off x="228600" y="381000"/>
          <a:ext cx="8839202" cy="6088382"/>
        </p:xfrm>
        <a:graphic>
          <a:graphicData uri="http://schemas.openxmlformats.org/drawingml/2006/table">
            <a:tbl>
              <a:tblPr firstRow="1" firstCol="1" bandRow="1"/>
              <a:tblGrid>
                <a:gridCol w="304801"/>
                <a:gridCol w="3657600"/>
                <a:gridCol w="914400"/>
                <a:gridCol w="525399"/>
                <a:gridCol w="707495"/>
                <a:gridCol w="707495"/>
                <a:gridCol w="707495"/>
                <a:gridCol w="708093"/>
                <a:gridCol w="606424"/>
              </a:tblGrid>
              <a:tr h="6454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3.3</a:t>
                      </a: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Показатель 3. </a:t>
                      </a:r>
                      <a:r>
                        <a:rPr lang="ru-RU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Малый </a:t>
                      </a: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бизнес большого региона. Прирост количества субъектов малого и среднего предпринимательства на 10 тыс. населения</a:t>
                      </a: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единица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-</a:t>
                      </a: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81,6</a:t>
                      </a:r>
                      <a:r>
                        <a:rPr lang="en-US" sz="11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81,6</a:t>
                      </a:r>
                      <a:r>
                        <a:rPr lang="en-US" sz="110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Times New Roman"/>
                        </a:rPr>
                        <a:t>81</a:t>
                      </a: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,</a:t>
                      </a:r>
                      <a:r>
                        <a:rPr lang="en-US" sz="1100">
                          <a:effectLst/>
                          <a:latin typeface="+mn-lt"/>
                          <a:ea typeface="Times New Roman"/>
                        </a:rPr>
                        <a:t>62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81,63</a:t>
                      </a: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81,64</a:t>
                      </a: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</a:tr>
              <a:tr h="4085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3.4</a:t>
                      </a: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Показатель 4.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Вновь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созданные предприятия МСП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в сфере производства или услуг</a:t>
                      </a:r>
                    </a:p>
                  </a:txBody>
                  <a:tcPr marL="48818" marR="4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единица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-</a:t>
                      </a: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213</a:t>
                      </a: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215</a:t>
                      </a: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217</a:t>
                      </a: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219</a:t>
                      </a: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221</a:t>
                      </a: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</a:tr>
              <a:tr h="359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3.5</a:t>
                      </a: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Показатель 5. </a:t>
                      </a:r>
                      <a:r>
                        <a:rPr lang="ru-RU" sz="1100" spc="15" dirty="0" smtClean="0">
                          <a:effectLst/>
                          <a:latin typeface="+mn-lt"/>
                          <a:ea typeface="Times New Roman"/>
                        </a:rPr>
                        <a:t>Количество </a:t>
                      </a:r>
                      <a:r>
                        <a:rPr lang="ru-RU" sz="1100" spc="15" dirty="0">
                          <a:effectLst/>
                          <a:latin typeface="+mn-lt"/>
                          <a:ea typeface="Times New Roman"/>
                        </a:rPr>
                        <a:t>вновь созданных субъектов МСП участниками проекта 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тыс. единиц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-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0,016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0,016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 dirty="0">
                          <a:effectLst/>
                          <a:latin typeface="+mn-lt"/>
                          <a:ea typeface="Times New Roman"/>
                        </a:rPr>
                        <a:t>0,012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 dirty="0">
                          <a:effectLst/>
                          <a:latin typeface="+mn-lt"/>
                          <a:ea typeface="Times New Roman"/>
                        </a:rPr>
                        <a:t>0,011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0,009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</a:tr>
              <a:tr h="5392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3.6</a:t>
                      </a: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Показатель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6</a:t>
                      </a:r>
                      <a:r>
                        <a:rPr lang="ru-RU" sz="1100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Численность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занятых в сфере малого и среднего предпринимательства, включая индивидуальных предпринимателей за отчетный период (прошедший год)</a:t>
                      </a:r>
                    </a:p>
                  </a:txBody>
                  <a:tcPr marL="48818" marR="4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человек</a:t>
                      </a: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-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22362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23333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en-US" sz="1100" spc="15">
                          <a:effectLst/>
                          <a:latin typeface="+mn-lt"/>
                          <a:ea typeface="Times New Roman"/>
                        </a:rPr>
                        <a:t>50</a:t>
                      </a: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62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26636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 dirty="0">
                          <a:effectLst/>
                          <a:latin typeface="+mn-lt"/>
                          <a:ea typeface="Times New Roman"/>
                        </a:rPr>
                        <a:t>28015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</a:tr>
              <a:tr h="245108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spc="15" dirty="0" smtClean="0">
                          <a:effectLst/>
                          <a:latin typeface="+mn-lt"/>
                          <a:ea typeface="Times New Roman"/>
                        </a:rPr>
                        <a:t>Подпрограмма </a:t>
                      </a:r>
                      <a:r>
                        <a:rPr lang="en-US" sz="1100" b="1" spc="15" dirty="0" smtClean="0">
                          <a:effectLst/>
                          <a:latin typeface="+mn-lt"/>
                          <a:ea typeface="Times New Roman"/>
                        </a:rPr>
                        <a:t>IV</a:t>
                      </a:r>
                      <a:r>
                        <a:rPr lang="ru-RU" sz="1100" b="1" spc="15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100" b="1" spc="15" dirty="0">
                          <a:effectLst/>
                          <a:latin typeface="+mn-lt"/>
                          <a:ea typeface="Times New Roman"/>
                        </a:rPr>
                        <a:t>«Развитие потребительского рынка и услуг</a:t>
                      </a:r>
                      <a:r>
                        <a:rPr lang="ru-RU" sz="1100" b="1" spc="15" dirty="0" smtClean="0">
                          <a:effectLst/>
                          <a:latin typeface="+mn-lt"/>
                          <a:ea typeface="Times New Roman"/>
                        </a:rPr>
                        <a:t>»</a:t>
                      </a:r>
                      <a:endParaRPr lang="ru-RU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A3B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18" marR="4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18" marR="4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18" marR="4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18" marR="4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818" marR="4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5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4.1</a:t>
                      </a: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Показатель 1.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Обеспеченность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населения площадью торговых объектов</a:t>
                      </a:r>
                    </a:p>
                  </a:txBody>
                  <a:tcPr marL="48818" marR="48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кв.м/ 1000 человек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 dirty="0">
                          <a:effectLst/>
                          <a:latin typeface="+mn-lt"/>
                          <a:ea typeface="Times New Roman"/>
                        </a:rPr>
                        <a:t>1368,3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1374,2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1377,4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1380,5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1383,6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1386,7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</a:tr>
              <a:tr h="255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4.2</a:t>
                      </a: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Показатель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2.</a:t>
                      </a:r>
                      <a:r>
                        <a:rPr lang="ru-RU" sz="1100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Прирост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площадей торговых объектов</a:t>
                      </a: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тыс. кв.м.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-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0,5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 dirty="0">
                          <a:effectLst/>
                          <a:latin typeface="+mn-lt"/>
                          <a:ea typeface="Times New Roman"/>
                        </a:rPr>
                        <a:t>0,5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0,5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0,5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0,5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</a:tr>
              <a:tr h="3838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4.3</a:t>
                      </a: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Показатель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3.</a:t>
                      </a:r>
                      <a:r>
                        <a:rPr lang="ru-RU" sz="1100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Ликвидация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незаконных нестационарных торговых объектов</a:t>
                      </a: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баллы</a:t>
                      </a: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1200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1200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1200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1200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1200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</a:tr>
              <a:tr h="15353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4.4</a:t>
                      </a: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Показатель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4.</a:t>
                      </a:r>
                      <a:r>
                        <a:rPr lang="ru-RU" sz="1100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Доля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обслуживаемых населенных пунктов от общего числа населенных пунктов муниципального образования, соответствующих критериям отбора получателей </a:t>
                      </a:r>
                      <a:r>
                        <a:rPr lang="ru-RU" sz="1100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на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частичную компенсацию транспортных расходов организаций и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индивидуальных</a:t>
                      </a:r>
                      <a:r>
                        <a:rPr lang="ru-RU" sz="1100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предпринимателей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по доставке продовольственных 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и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непродовольственных товаров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в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сельские населенные пункты муниципального образования</a:t>
                      </a: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-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70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70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70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75</a:t>
                      </a: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75</a:t>
                      </a: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</a:tr>
              <a:tr h="3838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4.5</a:t>
                      </a: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Показатель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5.Прирост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посадочных мест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на объектах общественного питания</a:t>
                      </a: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посадочные места</a:t>
                      </a: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177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115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116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117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118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119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</a:tr>
              <a:tr h="3838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4.6</a:t>
                      </a: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Показатель 6.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Прирост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рабочих мест на объектах бытового обслуживания</a:t>
                      </a: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рабочих мест</a:t>
                      </a: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23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48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49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50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51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52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</a:tr>
              <a:tr h="5392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4.7</a:t>
                      </a: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Показатель 7.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Доля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обращений по вопросу защиты прав потребителей от общего количества поступивших обращений</a:t>
                      </a: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-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0,13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0,13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0,13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>
                          <a:effectLst/>
                          <a:latin typeface="+mn-lt"/>
                          <a:ea typeface="Times New Roman"/>
                        </a:rPr>
                        <a:t>0,13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15" dirty="0">
                          <a:effectLst/>
                          <a:latin typeface="+mn-lt"/>
                          <a:ea typeface="Times New Roman"/>
                        </a:rPr>
                        <a:t>0,13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8818" marR="488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AF">
                        <a:alpha val="69804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86</a:t>
            </a:fld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33488" y="312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36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Муниципальная программа «Управлением имуществом и муниципальными финансами»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3817110"/>
              </p:ext>
            </p:extLst>
          </p:nvPr>
        </p:nvGraphicFramePr>
        <p:xfrm>
          <a:off x="152400" y="685800"/>
          <a:ext cx="8864126" cy="5834020"/>
        </p:xfrm>
        <a:graphic>
          <a:graphicData uri="http://schemas.openxmlformats.org/drawingml/2006/table">
            <a:tbl>
              <a:tblPr firstRow="1" firstCol="1" bandRow="1"/>
              <a:tblGrid>
                <a:gridCol w="381000"/>
                <a:gridCol w="3505200"/>
                <a:gridCol w="850366"/>
                <a:gridCol w="838200"/>
                <a:gridCol w="685800"/>
                <a:gridCol w="609600"/>
                <a:gridCol w="685800"/>
                <a:gridCol w="686394"/>
                <a:gridCol w="621766"/>
              </a:tblGrid>
              <a:tr h="29133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u="sng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№ п/п</a:t>
                      </a:r>
                      <a:endParaRPr lang="ru-RU" sz="900" u="sng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Планируемые результаты реализации программы</a:t>
                      </a:r>
                      <a:endParaRPr lang="ru-RU" sz="900" u="sng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Единица измерения</a:t>
                      </a:r>
                      <a:endParaRPr lang="ru-RU" sz="900" u="sng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Базовое значение показателя (2019 г.)</a:t>
                      </a:r>
                      <a:endParaRPr lang="ru-RU" sz="900" u="sng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u="sng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82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Факт 2020 </a:t>
                      </a:r>
                      <a:r>
                        <a:rPr lang="ru-RU" sz="1100" u="sng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г.</a:t>
                      </a:r>
                      <a:endParaRPr lang="ru-RU" sz="900" u="sng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2021 г.</a:t>
                      </a:r>
                      <a:endParaRPr lang="ru-RU" sz="900" u="sng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2022 г.</a:t>
                      </a:r>
                      <a:endParaRPr lang="ru-RU" sz="900" u="sng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2023 г.</a:t>
                      </a:r>
                      <a:endParaRPr lang="ru-RU" sz="900" u="sng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2024 г.</a:t>
                      </a:r>
                      <a:endParaRPr lang="ru-RU" sz="900" u="sng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8600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Times New Roman"/>
                        </a:rPr>
                        <a:t>Подпрограмма </a:t>
                      </a:r>
                      <a:r>
                        <a:rPr lang="en-US" sz="1100" b="1" dirty="0">
                          <a:effectLst/>
                          <a:latin typeface="+mn-lt"/>
                          <a:ea typeface="Times New Roman"/>
                        </a:rPr>
                        <a:t>1 </a:t>
                      </a:r>
                      <a:r>
                        <a:rPr lang="ru-RU" sz="1100" b="1" dirty="0">
                          <a:effectLst/>
                          <a:latin typeface="+mn-lt"/>
                          <a:ea typeface="Times New Roman"/>
                        </a:rPr>
                        <a:t>«Развитие имущественного комплекса»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1.1</a:t>
                      </a:r>
                      <a:endParaRPr lang="ru-RU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Эффективность работы по взысканию задолженности по арендной плате за земельные участки, государственная собственность на которые не разграничена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1.2</a:t>
                      </a:r>
                      <a:endParaRPr lang="ru-RU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Эффективность работы по взысканию задолженности по арендной плате за муниципальное имущество и землю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07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1.3</a:t>
                      </a:r>
                      <a:endParaRPr lang="ru-RU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Поступления доходов в бюджет муниципального образования от распоряжения земельными участками, государственная собственность на которые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не</a:t>
                      </a:r>
                      <a:r>
                        <a:rPr lang="ru-RU" sz="1100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разграничена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  <a:endParaRPr lang="ru-RU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1.4 </a:t>
                      </a:r>
                      <a:endParaRPr lang="ru-RU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Поступления доходов в бюджет муниципального образования от распоряжения муниципальным имуществом и землей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1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1.5</a:t>
                      </a:r>
                      <a:endParaRPr lang="ru-RU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Предоставление земельных участков многодетным семьям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9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966" marR="62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685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1.6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Проверка использования земель</a:t>
                      </a:r>
                    </a:p>
                  </a:txBody>
                  <a:tcPr marL="52492" marR="52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1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1.7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Доля государственных и муниципальных услуг в области земельных отношений, по которым соблюдены регламентные сроки оказания услуг, к общему количеству государственных и муниципальных услуг в области земельных отношений, оказанных ОМС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492" marR="52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492" marR="52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1.8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Исключение незаконных решений по земле</a:t>
                      </a:r>
                    </a:p>
                  </a:txBody>
                  <a:tcPr marL="52492" marR="52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Шт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.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492" marR="52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1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1.9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Доля объектов недвижимого имущества, поставленных на кадастровый учет,  от выявленных земельных участков с объектами без прав</a:t>
                      </a:r>
                    </a:p>
                  </a:txBody>
                  <a:tcPr marL="52492" marR="52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492" marR="52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33</a:t>
                      </a: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33</a:t>
                      </a: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33</a:t>
                      </a: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33</a:t>
                      </a: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33</a:t>
                      </a: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33</a:t>
                      </a: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1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1.10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Прирост земельного налога</a:t>
                      </a:r>
                    </a:p>
                  </a:txBody>
                  <a:tcPr marL="52492" marR="52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492" marR="52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87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ru-RU" sz="1800" b="1" dirty="0"/>
              <a:t>Муниципальная программа «Управлением имуществом и муниципальными финансами»</a:t>
            </a:r>
            <a:endParaRPr lang="ru-RU" sz="1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7623785"/>
              </p:ext>
            </p:extLst>
          </p:nvPr>
        </p:nvGraphicFramePr>
        <p:xfrm>
          <a:off x="152400" y="609600"/>
          <a:ext cx="8829266" cy="5575603"/>
        </p:xfrm>
        <a:graphic>
          <a:graphicData uri="http://schemas.openxmlformats.org/drawingml/2006/table">
            <a:tbl>
              <a:tblPr firstRow="1" firstCol="1" bandRow="1"/>
              <a:tblGrid>
                <a:gridCol w="457200"/>
                <a:gridCol w="4038600"/>
                <a:gridCol w="990600"/>
                <a:gridCol w="533400"/>
                <a:gridCol w="551240"/>
                <a:gridCol w="609600"/>
                <a:gridCol w="609600"/>
                <a:gridCol w="533400"/>
                <a:gridCol w="505626"/>
              </a:tblGrid>
              <a:tr h="8760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1.11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Доля объектов недвижимости,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у которых адреса приведены структуре федеральной информационной адресной системе, внесены в федеральную информационную адресную систему и имеют географические координаты</a:t>
                      </a:r>
                    </a:p>
                  </a:txBody>
                  <a:tcPr marL="52492" marR="52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241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1.12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Процент проведенных аукционов на право заключения договоров аренды земельных участков для субъектов малого и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среднего</a:t>
                      </a:r>
                      <a:r>
                        <a:rPr lang="ru-RU" sz="1100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предпринимательства </a:t>
                      </a: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от общего количества таких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торгов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492" marR="52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Показатель регионального проекта Процент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20</a:t>
                      </a: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20</a:t>
                      </a: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20</a:t>
                      </a: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20</a:t>
                      </a: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20</a:t>
                      </a: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75217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Подпрограмма 3 «Совершенствование муниципальной службы Московской области</a:t>
                      </a: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»</a:t>
                      </a:r>
                      <a:endParaRPr lang="ru-RU" sz="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2492" marR="52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60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3.1</a:t>
                      </a: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Доля выборных должностных лиц местного самоуправления, депутатов представительных органов муниципального образования, муниципальных служащих и работников муниципальных учреждений, прошедших обучение по программам дополнительного профессионального образования</a:t>
                      </a:r>
                    </a:p>
                  </a:txBody>
                  <a:tcPr marL="49524" marR="49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Человек</a:t>
                      </a: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20</a:t>
                      </a: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20</a:t>
                      </a: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20</a:t>
                      </a: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20</a:t>
                      </a: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20</a:t>
                      </a: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20</a:t>
                      </a: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3492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Times New Roman"/>
                        </a:rPr>
                        <a:t>Подпрограмма 4 «Управление муниципальными финансами»</a:t>
                      </a: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24" marR="49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04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4.1</a:t>
                      </a: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Исполнение бюджета городского округа Серпухов по налоговым и неналоговым доходам к первоначально утвержденному уровню</a:t>
                      </a:r>
                    </a:p>
                  </a:txBody>
                  <a:tcPr marL="49524" marR="49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&gt; 100</a:t>
                      </a: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&gt; 100</a:t>
                      </a: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&gt; 100</a:t>
                      </a: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&gt; 100</a:t>
                      </a: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&gt; 100</a:t>
                      </a: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256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4.2</a:t>
                      </a: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Снижение доли налоговой задолженности к собственным налоговым поступлениям в консолидированный бюджет Московской области</a:t>
                      </a:r>
                    </a:p>
                  </a:txBody>
                  <a:tcPr marL="49524" marR="49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коэффициент</a:t>
                      </a: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-</a:t>
                      </a: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&lt; 0,09</a:t>
                      </a: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&lt; 0,09</a:t>
                      </a: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&lt; 0,09</a:t>
                      </a: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&lt; 0,09</a:t>
                      </a: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&lt; 0,09</a:t>
                      </a: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760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4.3</a:t>
                      </a: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Отношение объема муниципального долга городского округа Серпухов к годовому объему доходов бюджета городского округа Серпухов без учета безвозмездных поступлений и (или) поступлений налоговых доходов по дополнительным нормативам отчислений</a:t>
                      </a:r>
                    </a:p>
                  </a:txBody>
                  <a:tcPr marL="49524" marR="49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42,4</a:t>
                      </a: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&lt; 50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&lt; 50</a:t>
                      </a: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&lt;50</a:t>
                      </a: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&lt;50</a:t>
                      </a: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&lt;50</a:t>
                      </a: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90302">
                <a:tc gridSpan="9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Times New Roman"/>
                        </a:rPr>
                        <a:t>Подпрограмма 5 «Обеспечивающая подпрограмма»</a:t>
                      </a:r>
                      <a:endParaRPr lang="ru-RU" sz="11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24" marR="49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56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5.1</a:t>
                      </a: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Среднее значение доли выплаченных объемов денежного содержания, прочих и иных выплат, уплаченных страховых взносов и прочих налогов от запланированных</a:t>
                      </a:r>
                    </a:p>
                  </a:txBody>
                  <a:tcPr marL="49524" marR="49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Процент</a:t>
                      </a: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-</a:t>
                      </a: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49524" marR="495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3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-152400"/>
            <a:ext cx="8991600" cy="838200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400" b="1" dirty="0" smtClean="0"/>
              <a:t>Муниципальная программа «Развитие </a:t>
            </a:r>
            <a:r>
              <a:rPr lang="ru-RU" sz="1400" b="1" dirty="0"/>
              <a:t>институтов гражданского </a:t>
            </a:r>
            <a:r>
              <a:rPr lang="ru-RU" sz="1400" b="1" dirty="0" smtClean="0"/>
              <a:t>общества</a:t>
            </a:r>
            <a:r>
              <a:rPr lang="ru-RU" sz="1400" b="1" dirty="0"/>
              <a:t>, </a:t>
            </a:r>
            <a:r>
              <a:rPr lang="ru-RU" sz="1400" b="1" dirty="0" smtClean="0"/>
              <a:t>повышение эффективности местного </a:t>
            </a:r>
            <a:r>
              <a:rPr lang="ru-RU" sz="1400" b="1" dirty="0"/>
              <a:t>самоуправления и реализации </a:t>
            </a:r>
            <a:r>
              <a:rPr lang="ru-RU" sz="1400" b="1" dirty="0" smtClean="0"/>
              <a:t>молодежной </a:t>
            </a:r>
            <a:r>
              <a:rPr lang="ru-RU" sz="1400" b="1" dirty="0"/>
              <a:t>политики»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6444324"/>
              </p:ext>
            </p:extLst>
          </p:nvPr>
        </p:nvGraphicFramePr>
        <p:xfrm>
          <a:off x="76200" y="533400"/>
          <a:ext cx="8839200" cy="6303302"/>
        </p:xfrm>
        <a:graphic>
          <a:graphicData uri="http://schemas.openxmlformats.org/drawingml/2006/table">
            <a:tbl>
              <a:tblPr/>
              <a:tblGrid>
                <a:gridCol w="265818"/>
                <a:gridCol w="2688715"/>
                <a:gridCol w="765026"/>
                <a:gridCol w="609600"/>
                <a:gridCol w="609600"/>
                <a:gridCol w="533400"/>
                <a:gridCol w="533400"/>
                <a:gridCol w="533400"/>
                <a:gridCol w="609600"/>
                <a:gridCol w="1690641"/>
              </a:tblGrid>
              <a:tr h="34271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latin typeface="+mn-lt"/>
                          <a:ea typeface="Times New Roman"/>
                        </a:rPr>
                        <a:t>№ п/п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latin typeface="+mn-lt"/>
                          <a:ea typeface="Times New Roman"/>
                        </a:rPr>
                        <a:t>Мероприятия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latin typeface="+mn-lt"/>
                          <a:ea typeface="Times New Roman"/>
                        </a:rPr>
                        <a:t>программы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latin typeface="+mn-lt"/>
                          <a:ea typeface="Times New Roman"/>
                        </a:rPr>
                        <a:t>Объём финансиро-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latin typeface="+mn-lt"/>
                          <a:ea typeface="Times New Roman"/>
                        </a:rPr>
                        <a:t>вания  мероприятия в 2019 году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latin typeface="+mn-lt"/>
                          <a:ea typeface="Times New Roman"/>
                        </a:rPr>
                        <a:t>(тыс. руб.)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latin typeface="+mn-lt"/>
                          <a:ea typeface="Times New Roman"/>
                        </a:rPr>
                        <a:t>Всего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latin typeface="+mn-lt"/>
                          <a:ea typeface="Times New Roman"/>
                        </a:rPr>
                        <a:t>(тыс. руб.)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latin typeface="+mn-lt"/>
                          <a:ea typeface="Times New Roman"/>
                        </a:rPr>
                        <a:t>Объем финансирования по годам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latin typeface="+mn-lt"/>
                          <a:ea typeface="Times New Roman"/>
                        </a:rPr>
                        <a:t>(тыс. руб.)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latin typeface="+mn-lt"/>
                          <a:ea typeface="Times New Roman"/>
                        </a:rPr>
                        <a:t>Результаты выполнения мероприятий программы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6266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smtClean="0">
                          <a:effectLst/>
                          <a:latin typeface="+mn-lt"/>
                          <a:ea typeface="Times New Roman"/>
                        </a:rPr>
                        <a:t>Факт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smtClean="0">
                          <a:effectLst/>
                          <a:latin typeface="+mn-lt"/>
                          <a:ea typeface="Times New Roman"/>
                        </a:rPr>
                        <a:t>2020</a:t>
                      </a:r>
                      <a:endParaRPr lang="ru-RU" sz="1000" u="sng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latin typeface="+mn-lt"/>
                          <a:ea typeface="Times New Roman"/>
                        </a:rPr>
                        <a:t>год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latin typeface="+mn-lt"/>
                          <a:ea typeface="Times New Roman"/>
                        </a:rPr>
                        <a:t>2021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latin typeface="+mn-lt"/>
                          <a:ea typeface="Times New Roman"/>
                        </a:rPr>
                        <a:t>год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latin typeface="+mn-lt"/>
                          <a:ea typeface="Times New Roman"/>
                        </a:rPr>
                        <a:t>2022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latin typeface="+mn-lt"/>
                          <a:ea typeface="Times New Roman"/>
                        </a:rPr>
                        <a:t>год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latin typeface="+mn-lt"/>
                          <a:ea typeface="Times New Roman"/>
                        </a:rPr>
                        <a:t>2023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latin typeface="+mn-lt"/>
                          <a:ea typeface="Times New Roman"/>
                        </a:rPr>
                        <a:t>год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latin typeface="+mn-lt"/>
                          <a:ea typeface="Times New Roman"/>
                        </a:rPr>
                        <a:t>2024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latin typeface="+mn-lt"/>
                          <a:ea typeface="Times New Roman"/>
                        </a:rPr>
                        <a:t>год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4068"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Times New Roman"/>
                        </a:rPr>
                        <a:t>Подпрограмма I «Развитие системы информирования населения о деятельности органов местного самоуправления Московской области, создание доступной современной </a:t>
                      </a:r>
                      <a:r>
                        <a:rPr lang="ru-RU" sz="1100" b="1" dirty="0" err="1">
                          <a:effectLst/>
                          <a:latin typeface="+mn-lt"/>
                          <a:ea typeface="Times New Roman"/>
                        </a:rPr>
                        <a:t>медиасреды</a:t>
                      </a:r>
                      <a:r>
                        <a:rPr lang="ru-RU" sz="1100" b="1" dirty="0">
                          <a:effectLst/>
                          <a:latin typeface="+mn-lt"/>
                          <a:ea typeface="Times New Roman"/>
                        </a:rPr>
                        <a:t>»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43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1.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Основное мероприятие 1«Информирование населения об основных событиях социально-экономического развития и общественно-политической жизни»</a:t>
                      </a:r>
                    </a:p>
                  </a:txBody>
                  <a:tcPr marL="15290" marR="15290" marT="15290" marB="15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46 568,3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160 404,1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41 166,9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33 481,3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25 081,3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30 337,3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30 337,3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Осуществление финансирования на проведение мероприятий по информированию населения</a:t>
                      </a:r>
                    </a:p>
                  </a:txBody>
                  <a:tcPr marL="15290" marR="15290" marT="15290" marB="15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9543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1.1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Информирование населения об основных событиях социально-экономического развития, общественно-политической жизни, освещение деятельности в печатных СМИ</a:t>
                      </a:r>
                    </a:p>
                  </a:txBody>
                  <a:tcPr marL="15290" marR="15290" marT="15290" marB="15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17730,3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35 017,8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11 797,8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12105,0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3 705,0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3 705,0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3 705,0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Осуществление финансирования на проведение мероприятий по информированию населения</a:t>
                      </a:r>
                    </a:p>
                  </a:txBody>
                  <a:tcPr marL="15290" marR="15290" marT="15290" marB="15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575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1.2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Информирование населения об основных событиях социально экономического развития, общественно-политической жизни, освещение деятельности путем изготовления и распространения (вещания) радиопрограммы</a:t>
                      </a:r>
                    </a:p>
                  </a:txBody>
                  <a:tcPr marL="15290" marR="15290" marT="15290" marB="15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1862,78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922,8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922,8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Осуществление финансирования на проведение мероприятий по информированию населения путем изготовления и распространения (вещания) радиопрограмм</a:t>
                      </a:r>
                    </a:p>
                  </a:txBody>
                  <a:tcPr marL="15290" marR="15290" marT="15290" marB="15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4204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1.3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Информирование населения об основных событиях социально экономического развития, общественно-политической жизни, освещение деятельности путем изготовления и распространения (вещания) телепередач</a:t>
                      </a:r>
                    </a:p>
                  </a:txBody>
                  <a:tcPr marL="15290" marR="15290" marT="15290" marB="15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26357,00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5290" marR="15290" marT="15290" marB="15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Осуществление финансирования на проведение мероприятий по информированию населения путем изготовления и распространения (вещания) телепередач</a:t>
                      </a:r>
                    </a:p>
                  </a:txBody>
                  <a:tcPr marL="15290" marR="15290" marT="15290" marB="15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60400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Основные задачи бюджетной  и налоговой политики городского округа Серпухов на 2022-2024 гг.</a:t>
            </a:r>
            <a:endParaRPr lang="ru-RU" sz="1800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6019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/>
              <a:t>обеспечение </a:t>
            </a:r>
            <a:r>
              <a:rPr lang="ru-RU" sz="1400" dirty="0"/>
              <a:t>стабильных налоговых условий для хозяйствующих </a:t>
            </a:r>
            <a:r>
              <a:rPr lang="ru-RU" sz="1400" dirty="0" smtClean="0"/>
              <a:t>субъектов;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улучшение качества администрирования доходов;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повышение </a:t>
            </a:r>
            <a:r>
              <a:rPr lang="ru-RU" sz="1400" dirty="0"/>
              <a:t>собираемости налогов; 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совершенствование </a:t>
            </a:r>
            <a:r>
              <a:rPr lang="ru-RU" sz="1400" dirty="0"/>
              <a:t>организации муниципальных закупок;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режим </a:t>
            </a:r>
            <a:r>
              <a:rPr lang="ru-RU" sz="1400" dirty="0"/>
              <a:t>жесткой экономии бюджетных средств;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обеспечение </a:t>
            </a:r>
            <a:r>
              <a:rPr lang="ru-RU" sz="1400" dirty="0"/>
              <a:t>реализации всех действующих и принимаемых обязательств;         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отказ </a:t>
            </a:r>
            <a:r>
              <a:rPr lang="ru-RU" sz="1400" dirty="0"/>
              <a:t>от второстепенных и менее значимых расходов;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стимулирование </a:t>
            </a:r>
            <a:r>
              <a:rPr lang="ru-RU" sz="1400" dirty="0"/>
              <a:t>инвестиций;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повышение </a:t>
            </a:r>
            <a:r>
              <a:rPr lang="ru-RU" sz="1400" dirty="0"/>
              <a:t>эффективности управления муниципальным имуществом;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повышение </a:t>
            </a:r>
            <a:r>
              <a:rPr lang="ru-RU" sz="1400" dirty="0"/>
              <a:t>качества финансового менеджмента главных распорядителей бюджетных средств;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взвешенная </a:t>
            </a:r>
            <a:r>
              <a:rPr lang="ru-RU" sz="1400" dirty="0"/>
              <a:t>политика в сфере заимствований и управления муниципальным долгом;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повышение </a:t>
            </a:r>
            <a:r>
              <a:rPr lang="ru-RU" sz="1400" dirty="0"/>
              <a:t>качества внутреннего муниципального контроля.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sz="1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5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590550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600" b="1" dirty="0" smtClean="0"/>
              <a:t>Муниципальная программа «Развитие </a:t>
            </a:r>
            <a:r>
              <a:rPr lang="ru-RU" sz="1600" b="1" dirty="0"/>
              <a:t>институтов гражданского </a:t>
            </a:r>
            <a:r>
              <a:rPr lang="ru-RU" sz="1600" b="1" dirty="0" smtClean="0"/>
              <a:t>общества, повышение </a:t>
            </a:r>
            <a:r>
              <a:rPr lang="ru-RU" sz="1600" b="1" dirty="0"/>
              <a:t>эффективности </a:t>
            </a:r>
            <a:r>
              <a:rPr lang="ru-RU" sz="1600" b="1" dirty="0" smtClean="0"/>
              <a:t> местного </a:t>
            </a:r>
            <a:r>
              <a:rPr lang="ru-RU" sz="1600" b="1" dirty="0"/>
              <a:t>самоуправления и реализации </a:t>
            </a:r>
            <a:r>
              <a:rPr lang="ru-RU" sz="1600" b="1" dirty="0" smtClean="0"/>
              <a:t>молодежной </a:t>
            </a:r>
            <a:r>
              <a:rPr lang="ru-RU" sz="1600" b="1" dirty="0"/>
              <a:t>политики»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0939125"/>
              </p:ext>
            </p:extLst>
          </p:nvPr>
        </p:nvGraphicFramePr>
        <p:xfrm>
          <a:off x="76202" y="589195"/>
          <a:ext cx="8991599" cy="6053688"/>
        </p:xfrm>
        <a:graphic>
          <a:graphicData uri="http://schemas.openxmlformats.org/drawingml/2006/table">
            <a:tbl>
              <a:tblPr/>
              <a:tblGrid>
                <a:gridCol w="228598"/>
                <a:gridCol w="3048000"/>
                <a:gridCol w="533400"/>
                <a:gridCol w="685800"/>
                <a:gridCol w="609600"/>
                <a:gridCol w="533400"/>
                <a:gridCol w="609600"/>
                <a:gridCol w="533400"/>
                <a:gridCol w="533400"/>
                <a:gridCol w="1676401"/>
              </a:tblGrid>
              <a:tr h="12396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1.4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5889" marR="15889" marT="15889" marB="158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Информирование населения</a:t>
                      </a:r>
                      <a:r>
                        <a:rPr lang="ru-RU" sz="1000" baseline="0" dirty="0" smtClean="0">
                          <a:effectLst/>
                          <a:latin typeface="+mn-lt"/>
                          <a:ea typeface="Times New Roman"/>
                        </a:rPr>
                        <a:t> об основных событиях социально-экономического развития, общественно-политической жизни, освещение деятельности в электронных СМИ, распространяемых в сети Интернет (сетевых изданиях). Создание и ведение информационных ресурсов и баз данных муниципального образования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5889" marR="15889" marT="15889" marB="158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492,0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5889" marR="15889" marT="15889" marB="15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510,0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5889" marR="15889" marT="15889" marB="15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510,0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5889" marR="15889" marT="15889" marB="15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5889" marR="15889" marT="15889" marB="15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5889" marR="15889" marT="15889" marB="15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5889" marR="15889" marT="15889" marB="15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5889" marR="15889" marT="15889" marB="15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Осуществление</a:t>
                      </a:r>
                      <a:r>
                        <a:rPr lang="ru-RU" sz="1000" baseline="0" dirty="0" smtClean="0">
                          <a:effectLst/>
                          <a:latin typeface="+mn-lt"/>
                          <a:ea typeface="Times New Roman"/>
                        </a:rPr>
                        <a:t> финансирования на проведение мероприятий по информированию населения путем освещения деятельности в электронных СМИ, распространяемых в сети Интернет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5889" marR="15889" marT="15889" marB="158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4890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1.5</a:t>
                      </a:r>
                    </a:p>
                  </a:txBody>
                  <a:tcPr marL="15889" marR="15889" marT="15889" marB="158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Информирование населения путем изготовления и распространения полиграфической продукции о социально значимых вопросах в деятельности органов местного самоуправления муниципального образования, формирование положительного образа муниципального образования как социально ориентированного, комфортного для жизни и ведения предпринимательской деятельности</a:t>
                      </a:r>
                    </a:p>
                  </a:txBody>
                  <a:tcPr marL="15889" marR="15889" marT="15889" marB="158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26,27</a:t>
                      </a:r>
                    </a:p>
                  </a:txBody>
                  <a:tcPr marL="15889" marR="15889" marT="15889" marB="15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5889" marR="15889" marT="15889" marB="15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5889" marR="15889" marT="15889" marB="15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5889" marR="15889" marT="15889" marB="15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5889" marR="15889" marT="15889" marB="15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5889" marR="15889" marT="15889" marB="15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5889" marR="15889" marT="15889" marB="15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Осуществление финансирования на проведение мероприятий по распространению полиграфической продукции о социально значимых вопросах в деятельности органов местного самоуправления</a:t>
                      </a:r>
                    </a:p>
                  </a:txBody>
                  <a:tcPr marL="15889" marR="15889" marT="15889" marB="158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0518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1.6</a:t>
                      </a:r>
                    </a:p>
                  </a:txBody>
                  <a:tcPr marL="15889" marR="15889" marT="15889" marB="158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Осуществление взаимодействия органов местного самоуправления с печатными СМИ в области подписки, доставки и распространения тиражей печатных изданий</a:t>
                      </a:r>
                    </a:p>
                  </a:txBody>
                  <a:tcPr marL="15889" marR="15889" marT="15889" marB="158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99,95</a:t>
                      </a:r>
                    </a:p>
                  </a:txBody>
                  <a:tcPr marL="15889" marR="15889" marT="15889" marB="15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5889" marR="15889" marT="15889" marB="15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5889" marR="15889" marT="15889" marB="15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5889" marR="15889" marT="15889" marB="15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5889" marR="15889" marT="15889" marB="15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5889" marR="15889" marT="15889" marB="15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5889" marR="15889" marT="15889" marB="15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Осуществление финансирования на проведение мероприятий по взаимодействию органов местного самоуправления с печатными СМИ в области подписки, доставки</a:t>
                      </a:r>
                    </a:p>
                  </a:txBody>
                  <a:tcPr marL="15889" marR="15889" marT="15889" marB="158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7604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1.7</a:t>
                      </a:r>
                    </a:p>
                  </a:txBody>
                  <a:tcPr marL="15889" marR="15889" marT="15889" marB="158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Расходы на обеспечение деятельности (оказание услуг) муниципальных учреждений в сфере информационной политики</a:t>
                      </a:r>
                    </a:p>
                  </a:txBody>
                  <a:tcPr marL="15889" marR="15889" marT="15889" marB="158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5800,0</a:t>
                      </a:r>
                    </a:p>
                  </a:txBody>
                  <a:tcPr marL="15889" marR="15889" marT="15889" marB="15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123 953,5</a:t>
                      </a:r>
                    </a:p>
                  </a:txBody>
                  <a:tcPr marL="15889" marR="15889" marT="15889" marB="15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27 936,3</a:t>
                      </a:r>
                    </a:p>
                  </a:txBody>
                  <a:tcPr marL="15889" marR="15889" marT="15889" marB="15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21 376,3</a:t>
                      </a:r>
                    </a:p>
                  </a:txBody>
                  <a:tcPr marL="15889" marR="15889" marT="15889" marB="15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21 376,3</a:t>
                      </a:r>
                    </a:p>
                  </a:txBody>
                  <a:tcPr marL="15889" marR="15889" marT="15889" marB="15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26 632,3</a:t>
                      </a:r>
                    </a:p>
                  </a:txBody>
                  <a:tcPr marL="15889" marR="15889" marT="15889" marB="15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26 632,3</a:t>
                      </a:r>
                    </a:p>
                  </a:txBody>
                  <a:tcPr marL="15889" marR="15889" marT="15889" marB="15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Организация мероприятий по оказанию услуг муниципальных учреждений в сфере информационной политики</a:t>
                      </a:r>
                    </a:p>
                  </a:txBody>
                  <a:tcPr marL="15889" marR="15889" marT="15889" marB="15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1976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15889" marR="15889" marT="15889" marB="158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Основное мероприятие 2. Разработка новых эффективных и высокотехнологичных (интерактивных) информационных проектов, повышающих степень интереса населения и бизнеса к проблематике Московской области по социально значимым темам, в СМИ,  интернет-ресурсах,  социальных сетях и блогосфере</a:t>
                      </a:r>
                    </a:p>
                  </a:txBody>
                  <a:tcPr marL="15889" marR="15889" marT="15889" marB="158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5889" marR="15889" marT="15889" marB="15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5889" marR="15889" marT="15889" marB="15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5889" marR="15889" marT="15889" marB="15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5889" marR="15889" marT="15889" marB="15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5889" marR="15889" marT="15889" marB="15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5889" marR="15889" marT="15889" marB="15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5889" marR="15889" marT="15889" marB="15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Организация мероприятий по разработке новых эффективных и высокотехнологичных (интерактивных) информационных проектов</a:t>
                      </a:r>
                    </a:p>
                  </a:txBody>
                  <a:tcPr marL="15889" marR="15889" marT="15889" marB="158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8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87362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600" b="1" dirty="0" smtClean="0"/>
              <a:t>Муниципальная программа «Развитие </a:t>
            </a:r>
            <a:r>
              <a:rPr lang="ru-RU" sz="1600" b="1" dirty="0"/>
              <a:t>институтов гражданского </a:t>
            </a:r>
            <a:r>
              <a:rPr lang="ru-RU" sz="1600" b="1" dirty="0" smtClean="0"/>
              <a:t>общества</a:t>
            </a:r>
            <a:r>
              <a:rPr lang="ru-RU" sz="1600" b="1" dirty="0"/>
              <a:t>, </a:t>
            </a:r>
            <a:r>
              <a:rPr lang="ru-RU" sz="1600" b="1" dirty="0" smtClean="0"/>
              <a:t>повышение эффективности </a:t>
            </a:r>
            <a:r>
              <a:rPr lang="ru-RU" sz="1600" b="1" dirty="0"/>
              <a:t> </a:t>
            </a:r>
            <a:r>
              <a:rPr lang="ru-RU" sz="1600" b="1" dirty="0" smtClean="0"/>
              <a:t>местного </a:t>
            </a:r>
            <a:r>
              <a:rPr lang="ru-RU" sz="1600" b="1" dirty="0"/>
              <a:t>самоуправления и реализации </a:t>
            </a:r>
            <a:r>
              <a:rPr lang="ru-RU" sz="1600" b="1" dirty="0" smtClean="0"/>
              <a:t>молодежной </a:t>
            </a:r>
            <a:r>
              <a:rPr lang="ru-RU" sz="1600" b="1" dirty="0"/>
              <a:t>политики»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2685121"/>
              </p:ext>
            </p:extLst>
          </p:nvPr>
        </p:nvGraphicFramePr>
        <p:xfrm>
          <a:off x="76200" y="533400"/>
          <a:ext cx="8991601" cy="6195316"/>
        </p:xfrm>
        <a:graphic>
          <a:graphicData uri="http://schemas.openxmlformats.org/drawingml/2006/table">
            <a:tbl>
              <a:tblPr/>
              <a:tblGrid>
                <a:gridCol w="252500"/>
                <a:gridCol w="2369111"/>
                <a:gridCol w="883589"/>
                <a:gridCol w="780185"/>
                <a:gridCol w="755721"/>
                <a:gridCol w="675703"/>
                <a:gridCol w="588574"/>
                <a:gridCol w="587981"/>
                <a:gridCol w="503814"/>
                <a:gridCol w="1594423"/>
              </a:tblGrid>
              <a:tr h="477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2.1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6180" marR="16180" marT="16180" marB="16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Информирование населения муниципального образования о деятельности органов местного самоуправления муниципального образования Московской области посредством социальных сетей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6180" marR="16180" marT="16180" marB="161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6180" marR="16180" marT="16180" marB="16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6180" marR="16180" marT="16180" marB="16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6180" marR="16180" marT="16180" marB="16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6180" marR="16180" marT="16180" marB="16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6180" marR="16180" marT="16180" marB="16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6180" marR="16180" marT="16180" marB="16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6180" marR="16180" marT="16180" marB="16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Организация мероприятий информированию населения о деятельности органов местного самоуправления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6180" marR="16180" marT="16180" marB="161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477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2.2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6180" marR="16180" marT="16180" marB="16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Организация мониторинга СМИ, </a:t>
                      </a:r>
                      <a:r>
                        <a:rPr lang="ru-RU" sz="1000" dirty="0" err="1" smtClean="0">
                          <a:effectLst/>
                          <a:latin typeface="+mn-lt"/>
                          <a:ea typeface="Times New Roman"/>
                        </a:rPr>
                        <a:t>блогосферы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, проведение медиа-исследований аудитории СМИ на территории муниципального образования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6180" marR="16180" marT="16180" marB="161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6180" marR="16180" marT="16180" marB="16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6180" marR="16180" marT="16180" marB="16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6180" marR="16180" marT="16180" marB="16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6180" marR="16180" marT="16180" marB="16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6180" marR="16180" marT="16180" marB="16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6180" marR="16180" marT="16180" marB="16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6180" marR="16180" marT="16180" marB="16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Организация мероприятий по проведению медиа-исследований аудитории СМИ на территории муниципального образования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6180" marR="16180" marT="16180" marB="161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477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7.</a:t>
                      </a:r>
                    </a:p>
                  </a:txBody>
                  <a:tcPr marL="16180" marR="16180" marT="16180" marB="16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Основное мероприятие 7.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Организация создания и эксплуатации сети объектов наружной рекламы</a:t>
                      </a:r>
                    </a:p>
                  </a:txBody>
                  <a:tcPr marL="16180" marR="16180" marT="16180" marB="161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16300,0</a:t>
                      </a:r>
                    </a:p>
                  </a:txBody>
                  <a:tcPr marL="16180" marR="16180" marT="16180" marB="16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6180" marR="16180" marT="16180" marB="16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6180" marR="16180" marT="16180" marB="16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6180" marR="16180" marT="16180" marB="16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6180" marR="16180" marT="16180" marB="16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6180" marR="16180" marT="16180" marB="16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6180" marR="16180" marT="16180" marB="16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Организация мероприятий по созданию и эксплуатации сети объектов наружной рекламы</a:t>
                      </a:r>
                    </a:p>
                  </a:txBody>
                  <a:tcPr marL="16180" marR="16180" marT="16180" marB="161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9227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7.1</a:t>
                      </a:r>
                    </a:p>
                  </a:txBody>
                  <a:tcPr marL="16180" marR="16180" marT="16180" marB="16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Приведение в соответствие количества и фактического расположения рекламных конструкций на территории муниципального образования согласованной Правительством Московской области схеме размещения рекламных конструкций</a:t>
                      </a:r>
                    </a:p>
                  </a:txBody>
                  <a:tcPr marL="16180" marR="16180" marT="16180" marB="161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6180" marR="16180" marT="16180" marB="16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6180" marR="16180" marT="16180" marB="16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6180" marR="16180" marT="16180" marB="16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6180" marR="16180" marT="16180" marB="16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6180" marR="16180" marT="16180" marB="16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6180" marR="16180" marT="16180" marB="16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6180" marR="16180" marT="16180" marB="16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Организация мероприятий по соответствию количества и фактического расположения рекламных конструкций</a:t>
                      </a:r>
                    </a:p>
                  </a:txBody>
                  <a:tcPr marL="16180" marR="16180" marT="16180" marB="161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6646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7.2</a:t>
                      </a:r>
                    </a:p>
                  </a:txBody>
                  <a:tcPr marL="16180" marR="16180" marT="16180" marB="16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Проведение мероприятий, к которым обеспечено праздничное/тематическое оформление территории муниципального образования в соответствии с постановлением Правительства Московской области от 21.05.2014 № 363/16 «Об утверждении Методических рекомендаций по размещению и эксплуатации элементов праздничного, тематического и праздничного светового оформления на территории Московской области»</a:t>
                      </a:r>
                    </a:p>
                  </a:txBody>
                  <a:tcPr marL="16180" marR="16180" marT="16180" marB="161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16300,0</a:t>
                      </a:r>
                    </a:p>
                  </a:txBody>
                  <a:tcPr marL="16180" marR="16180" marT="16180" marB="16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6180" marR="16180" marT="16180" marB="16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6180" marR="16180" marT="16180" marB="16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6180" marR="16180" marT="16180" marB="16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6180" marR="16180" marT="16180" marB="16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6180" marR="16180" marT="16180" marB="16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6180" marR="16180" marT="16180" marB="16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Закуплены световые декоративные композиции на опорах освещения (консоли), иллюминационные гирлянды к мероприятиям, в соответствии с проектом праздничного тематического оформления на 2019 год</a:t>
                      </a:r>
                    </a:p>
                  </a:txBody>
                  <a:tcPr marL="16180" marR="16180" marT="16180" marB="161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91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2400" y="1239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47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639762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400" b="1" dirty="0"/>
              <a:t>Муниципальная программа «Развитие институтов гражданского общества, повышение эффективности  местного самоуправления и реализации молодежной политики»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9890393"/>
              </p:ext>
            </p:extLst>
          </p:nvPr>
        </p:nvGraphicFramePr>
        <p:xfrm>
          <a:off x="76200" y="577172"/>
          <a:ext cx="8993426" cy="5994128"/>
        </p:xfrm>
        <a:graphic>
          <a:graphicData uri="http://schemas.openxmlformats.org/drawingml/2006/table">
            <a:tbl>
              <a:tblPr/>
              <a:tblGrid>
                <a:gridCol w="304800"/>
                <a:gridCol w="2895600"/>
                <a:gridCol w="478966"/>
                <a:gridCol w="685800"/>
                <a:gridCol w="609600"/>
                <a:gridCol w="533400"/>
                <a:gridCol w="609600"/>
                <a:gridCol w="609600"/>
                <a:gridCol w="609600"/>
                <a:gridCol w="1656460"/>
              </a:tblGrid>
              <a:tr h="12954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7.3</a:t>
                      </a:r>
                      <a:endParaRPr lang="ru-RU" sz="105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246" marR="37246" marT="61276" marB="612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+mn-lt"/>
                          <a:cs typeface="Times New Roman" panose="02020603050405020304" pitchFamily="18" charset="0"/>
                        </a:rPr>
                        <a:t>Информирование населения об основных событиях социально-экономического развития и общественно-политической жизни посредством размещения социальной рекламы на объектах наружной рекламы и информации</a:t>
                      </a:r>
                    </a:p>
                  </a:txBody>
                  <a:tcPr marL="37246" marR="37246" marT="61276" marB="612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7246" marR="37246" marT="61276" marB="612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7246" marR="37246" marT="61276" marB="612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7246" marR="37246" marT="61276" marB="612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7246" marR="37246" marT="61276" marB="612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7246" marR="37246" marT="61276" marB="612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7246" marR="37246" marT="61276" marB="612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7246" marR="37246" marT="61276" marB="612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+mn-lt"/>
                          <a:cs typeface="Times New Roman" panose="02020603050405020304" pitchFamily="18" charset="0"/>
                        </a:rPr>
                        <a:t>Организация мероприятий по освещению населения об основных событиях социально-экономического развития и общественно-политической жизни посредством рекламы</a:t>
                      </a:r>
                    </a:p>
                  </a:txBody>
                  <a:tcPr marL="37246" marR="37246" marT="61276" marB="612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7.4</a:t>
                      </a:r>
                      <a:endParaRPr lang="ru-RU" sz="105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246" marR="37246" marT="61276" marB="612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+mn-lt"/>
                          <a:cs typeface="Times New Roman" panose="02020603050405020304" pitchFamily="18" charset="0"/>
                        </a:rPr>
                        <a:t>Осуществление мониторинга задолженности за установку и эксплуатацию рекламных конструкций и реализация мер по её взысканию</a:t>
                      </a:r>
                    </a:p>
                    <a:p>
                      <a:endParaRPr lang="ru-RU" sz="105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7246" marR="37246" marT="61276" marB="612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7246" marR="37246" marT="61276" marB="612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7246" marR="37246" marT="61276" marB="612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7246" marR="37246" marT="61276" marB="612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7246" marR="37246" marT="61276" marB="612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7246" marR="37246" marT="61276" marB="612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7246" marR="37246" marT="61276" marB="612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7246" marR="37246" marT="61276" marB="612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+mn-lt"/>
                          <a:cs typeface="Times New Roman" panose="02020603050405020304" pitchFamily="18" charset="0"/>
                        </a:rPr>
                        <a:t>Организация мероприятий и осуществление мониторинга задолженности за установку и эксплуатацию рекламных конструкций</a:t>
                      </a:r>
                    </a:p>
                  </a:txBody>
                  <a:tcPr marL="37246" marR="37246" marT="61276" marB="612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268631"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Подпрограмма III «Эффективное местное самоуправление Московской области»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246" marR="37246" marT="61276" marB="612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79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1.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246" marR="37246" marT="61276" marB="612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Основное мероприятие 7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«Реализация практик муниципального бюджетирования на территории муниципального образования Московской области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</a:rPr>
                        <a:t>»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246" marR="37246" marT="61276" marB="612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246" marR="37246" marT="61276" marB="612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21 572,0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246" marR="37246" marT="61276" marB="612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16513,0</a:t>
                      </a:r>
                    </a:p>
                  </a:txBody>
                  <a:tcPr marL="37246" marR="37246" marT="61276" marB="612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5059,0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246" marR="37246" marT="61276" marB="612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246" marR="37246" marT="61276" marB="612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246" marR="37246" marT="61276" marB="612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246" marR="37246" marT="61276" marB="612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Реализация общественных инициатив и проектов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246" marR="37246" marT="61276" marB="612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6790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1.1.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246" marR="37246" marT="61276" marB="612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Мероприятие 7.1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Реализация проектов граждан, сформированных в рамках практик инициативного бюджетирования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246" marR="37246" marT="61276" marB="612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246" marR="37246" marT="61276" marB="612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21 572,0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246" marR="37246" marT="61276" marB="612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16513,0</a:t>
                      </a:r>
                    </a:p>
                  </a:txBody>
                  <a:tcPr marL="37246" marR="37246" marT="61276" marB="612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5059,0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246" marR="37246" marT="61276" marB="612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246" marR="37246" marT="61276" marB="612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246" marR="37246" marT="61276" marB="612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246" marR="37246" marT="61276" marB="612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Реализация общественных инициатив и проектов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246" marR="37246" marT="61276" marB="612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73051"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+mn-lt"/>
                          <a:ea typeface="Times New Roman"/>
                        </a:rPr>
                        <a:t>Подпрограмма </a:t>
                      </a:r>
                      <a:r>
                        <a:rPr lang="en-US" sz="1050" b="1" dirty="0" smtClean="0">
                          <a:effectLst/>
                          <a:latin typeface="+mn-lt"/>
                          <a:ea typeface="Times New Roman"/>
                        </a:rPr>
                        <a:t>IV «</a:t>
                      </a:r>
                      <a:r>
                        <a:rPr lang="ru-RU" sz="1050" b="1" dirty="0" smtClean="0">
                          <a:effectLst/>
                          <a:latin typeface="+mn-lt"/>
                          <a:ea typeface="Times New Roman"/>
                        </a:rPr>
                        <a:t>Молодежь Подмосковья»</a:t>
                      </a:r>
                    </a:p>
                  </a:txBody>
                  <a:tcPr marL="37246" marR="37246" marT="61276" marB="612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246" marR="37246" marT="61276" marB="612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246" marR="37246" marT="61276" marB="612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096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37246" marR="37246" marT="61276" marB="612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+mn-lt"/>
                          <a:cs typeface="Times New Roman" panose="02020603050405020304" pitchFamily="18" charset="0"/>
                        </a:rPr>
                        <a:t>Основное мероприятие 1.</a:t>
                      </a:r>
                    </a:p>
                    <a:p>
                      <a:r>
                        <a:rPr lang="ru-RU" sz="1050" dirty="0" smtClean="0">
                          <a:latin typeface="+mn-lt"/>
                          <a:cs typeface="Times New Roman" panose="02020603050405020304" pitchFamily="18" charset="0"/>
                        </a:rPr>
                        <a:t>Организация и проведение мероприятий по гражданско-патриотическому и духовно-нравственному воспитанию молодежи, а также по вовлечению молодежи в международное, межрегиональное и межмуниципальное сотрудничество</a:t>
                      </a:r>
                    </a:p>
                  </a:txBody>
                  <a:tcPr marL="37246" marR="37246" marT="61276" marB="612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02" marR="23702" marT="38994" marB="389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213 149,5</a:t>
                      </a:r>
                    </a:p>
                  </a:txBody>
                  <a:tcPr marL="23702" marR="23702" marT="38994" marB="389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42 465,9</a:t>
                      </a:r>
                    </a:p>
                  </a:txBody>
                  <a:tcPr marL="23702" marR="23702" marT="38994" marB="389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42 670,9</a:t>
                      </a:r>
                    </a:p>
                  </a:txBody>
                  <a:tcPr marL="23702" marR="23702" marT="38994" marB="389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42 670,9</a:t>
                      </a:r>
                    </a:p>
                  </a:txBody>
                  <a:tcPr marL="23702" marR="23702" marT="38994" marB="389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42 670,9</a:t>
                      </a:r>
                    </a:p>
                  </a:txBody>
                  <a:tcPr marL="23702" marR="23702" marT="38994" marB="389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42 670,9</a:t>
                      </a:r>
                    </a:p>
                  </a:txBody>
                  <a:tcPr marL="23702" marR="23702" marT="38994" marB="389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+mn-lt"/>
                          <a:cs typeface="Times New Roman" panose="02020603050405020304" pitchFamily="18" charset="0"/>
                        </a:rPr>
                        <a:t>Создание общего здорового морального облика молодых людей, формирование патриотизма и культуры социального государства</a:t>
                      </a:r>
                    </a:p>
                  </a:txBody>
                  <a:tcPr marL="37246" marR="37246" marT="61276" marB="612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5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991600" cy="609600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1400" b="1" dirty="0"/>
              <a:t>Муниципальная программа «Развитие институтов гражданского общества, повышение эффективности  местного самоуправления и реализации молодежной политики»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612093"/>
              </p:ext>
            </p:extLst>
          </p:nvPr>
        </p:nvGraphicFramePr>
        <p:xfrm>
          <a:off x="148125" y="533400"/>
          <a:ext cx="8919677" cy="6117916"/>
        </p:xfrm>
        <a:graphic>
          <a:graphicData uri="http://schemas.openxmlformats.org/drawingml/2006/table">
            <a:tbl>
              <a:tblPr/>
              <a:tblGrid>
                <a:gridCol w="307578"/>
                <a:gridCol w="2306586"/>
                <a:gridCol w="592428"/>
                <a:gridCol w="680314"/>
                <a:gridCol w="604724"/>
                <a:gridCol w="604724"/>
                <a:gridCol w="604724"/>
                <a:gridCol w="604724"/>
                <a:gridCol w="604724"/>
                <a:gridCol w="2009151"/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1.1</a:t>
                      </a:r>
                    </a:p>
                  </a:txBody>
                  <a:tcPr marL="23702" marR="23702" marT="38994" marB="389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Мероприятие 1.1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Организация и проведение мероприятий по гражданско-патриотическому и духовно-нравственному воспитанию молодежи</a:t>
                      </a:r>
                    </a:p>
                  </a:txBody>
                  <a:tcPr marL="23702" marR="23702" marT="38994" marB="389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02" marR="23702" marT="38994" marB="389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02" marR="23702" marT="38994" marB="389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02" marR="23702" marT="38994" marB="389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02" marR="23702" marT="38994" marB="389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02" marR="23702" marT="38994" marB="389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02" marR="23702" marT="38994" marB="389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02" marR="23702" marT="38994" marB="389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Создание общего здорового морального облика молодых людей, формирование патриотизма и культуры социального государства</a:t>
                      </a:r>
                    </a:p>
                  </a:txBody>
                  <a:tcPr marL="23702" marR="23702" marT="38994" marB="389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0226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1.2</a:t>
                      </a:r>
                    </a:p>
                  </a:txBody>
                  <a:tcPr marL="23702" marR="23702" marT="38994" marB="389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Мероприятие 1.2.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Организация и проведение мероприятий по обучению, переобучению, повышению квалификации и обмену опытом </a:t>
                      </a:r>
                      <a:r>
                        <a:rPr lang="ru-RU" sz="105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специалистов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23702" marR="23702" marT="38994" marB="389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02" marR="23702" marT="38994" marB="389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02" marR="23702" marT="38994" marB="389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02" marR="23702" marT="38994" marB="389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02" marR="23702" marT="38994" marB="389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02" marR="23702" marT="38994" marB="389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02" marR="23702" marT="38994" marB="389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02" marR="23702" marT="38994" marB="389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Обеспечение участия в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</a:rPr>
                        <a:t>мероприятиях</a:t>
                      </a:r>
                      <a:r>
                        <a:rPr lang="ru-RU" sz="1050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</a:rPr>
                        <a:t>по обучению, переобучению</a:t>
                      </a: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,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</a:rPr>
                        <a:t>повышению квалификации </a:t>
                      </a: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и обмену опытом специалистов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</a:rPr>
                        <a:t>по работе </a:t>
                      </a: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с молодежью</a:t>
                      </a:r>
                    </a:p>
                  </a:txBody>
                  <a:tcPr marL="23702" marR="23702" marT="38994" marB="389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7578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1.3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42" marR="23742" marT="39059" marB="390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Мероприятие 1.3.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Проведение мероприятий по обеспечению занятости несовершенно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летних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42" marR="23742" marT="39059" marB="390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42" marR="23742" marT="39059" marB="390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42" marR="23742" marT="39059" marB="390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42" marR="23742" marT="39059" marB="390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42" marR="23742" marT="39059" marB="390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42" marR="23742" marT="39059" marB="390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42" marR="23742" marT="39059" marB="390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23742" marR="23742" marT="39059" marB="390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Организация мероприятий по </a:t>
                      </a:r>
                      <a:r>
                        <a:rPr lang="ru-RU" sz="105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обеспечению</a:t>
                      </a:r>
                      <a:r>
                        <a:rPr lang="ru-RU" sz="105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05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занятости</a:t>
                      </a:r>
                      <a:r>
                        <a:rPr lang="ru-RU" sz="105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05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несовершеннолетних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42" marR="23742" marT="39059" marB="390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0482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1.4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42" marR="23742" marT="39059" marB="390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Мероприятие 1.4.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Проведение капитального ремонта, технического переоснащения и благоустройства территорий учреждений в сфере молодежной политики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42" marR="23742" marT="39059" marB="390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42" marR="23742" marT="39059" marB="390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42" marR="23742" marT="39059" marB="390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42" marR="23742" marT="39059" marB="390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42" marR="23742" marT="39059" marB="390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42" marR="23742" marT="39059" marB="390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42" marR="23742" marT="39059" marB="390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42" marR="23742" marT="39059" marB="390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Организация  мероприятий  по </a:t>
                      </a:r>
                      <a:r>
                        <a:rPr lang="ru-RU" sz="105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осуществлению капитального 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ремонта, технического переоснащения и благоустройства территорий учреждений в сфере молодежной политики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42" marR="23742" marT="39059" marB="390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884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1.5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42" marR="23742" marT="39059" marB="390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Мероприятие 1.5.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Расходы на обеспечение деятельности (оказание услуг) муниципальных учреждений в сфере молодежной политики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42" marR="23742" marT="39059" marB="390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42" marR="23742" marT="39059" marB="390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213 149,5</a:t>
                      </a:r>
                    </a:p>
                  </a:txBody>
                  <a:tcPr marL="23742" marR="23742" marT="39059" marB="390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42 465,9</a:t>
                      </a:r>
                    </a:p>
                  </a:txBody>
                  <a:tcPr marL="23742" marR="23742" marT="39059" marB="390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42 670,9</a:t>
                      </a:r>
                    </a:p>
                  </a:txBody>
                  <a:tcPr marL="23742" marR="23742" marT="39059" marB="390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42 670,9</a:t>
                      </a:r>
                    </a:p>
                  </a:txBody>
                  <a:tcPr marL="23742" marR="23742" marT="39059" marB="390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42 670,9</a:t>
                      </a:r>
                    </a:p>
                  </a:txBody>
                  <a:tcPr marL="23742" marR="23742" marT="39059" marB="390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42 670,9</a:t>
                      </a:r>
                    </a:p>
                  </a:txBody>
                  <a:tcPr marL="23742" marR="23742" marT="39059" marB="390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Обеспечение деятельности (оказание услуг) муниципальных учреждений в сфере молодежной политики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42" marR="23742" marT="39059" marB="390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884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2.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42" marR="23742" marT="39059" marB="390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Основное мероприятие 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Е8</a:t>
                      </a: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.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Федеральный проект Е8 «Социальная активность»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42" marR="23742" marT="39059" marB="390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42" marR="23742" marT="39059" marB="390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42" marR="23742" marT="39059" marB="390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42" marR="23742" marT="39059" marB="390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42" marR="23742" marT="39059" marB="390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42" marR="23742" marT="39059" marB="390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42" marR="23742" marT="39059" marB="390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42" marR="23742" marT="39059" marB="3905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Участие в мероприятиях по  развитию наставничества, поддержка общественных инициатив и проектов, в том числе в сфере добровольчества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3742" marR="23742" marT="39059" marB="390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8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1800" b="1" dirty="0"/>
              <a:t>Муниципальная программа «Развитие институтов гражданского общества, повышение эффективности  местного самоуправления и реализации молодежной политики»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9482987"/>
              </p:ext>
            </p:extLst>
          </p:nvPr>
        </p:nvGraphicFramePr>
        <p:xfrm>
          <a:off x="152400" y="838200"/>
          <a:ext cx="8915403" cy="5567098"/>
        </p:xfrm>
        <a:graphic>
          <a:graphicData uri="http://schemas.openxmlformats.org/drawingml/2006/table">
            <a:tbl>
              <a:tblPr/>
              <a:tblGrid>
                <a:gridCol w="228602"/>
                <a:gridCol w="2057400"/>
                <a:gridCol w="381000"/>
                <a:gridCol w="609600"/>
                <a:gridCol w="533400"/>
                <a:gridCol w="609600"/>
                <a:gridCol w="609600"/>
                <a:gridCol w="609600"/>
                <a:gridCol w="533400"/>
                <a:gridCol w="2743201"/>
              </a:tblGrid>
              <a:tr h="10614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2.1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42" marR="23742" marT="39059" marB="390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Мероприятие Е8.1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Создание условий для развития наставничества, поддержки общественных инициатив и проектов, в том числе в сфере добровольчества (волонтерства)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42" marR="23742" marT="39059" marB="390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42" marR="23742" marT="39059" marB="390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42" marR="23742" marT="39059" marB="390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42" marR="23742" marT="39059" marB="390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42" marR="23742" marT="39059" marB="390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42" marR="23742" marT="39059" marB="390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42" marR="23742" marT="39059" marB="390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42" marR="23742" marT="39059" marB="390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Участие в мероприятиях по  развитию наставничества, поддержка общественных инициатив и проектов, в том числе в сфере добровольчества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42" marR="23742" marT="39059" marB="390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7673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2.2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42" marR="23742" marT="39059" marB="390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Мероприятие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Е8.2.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Формирование эффективной системы выявления, поддержки и развития способностей и талантов у детей и молодежи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42" marR="23742" marT="39059" marB="390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42" marR="23742" marT="39059" marB="390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42" marR="23742" marT="39059" marB="390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42" marR="23742" marT="39059" marB="390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42" marR="23742" marT="39059" marB="390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42" marR="23742" marT="39059" marB="390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42" marR="23742" marT="39059" marB="390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42" marR="23742" marT="39059" marB="390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Организация мероприятий по формированию эффективной системы выявления, поддержки и развития способностей и талантов у детей и молодежи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42" marR="23742" marT="39059" marB="390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244195"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Подпрограмма </a:t>
                      </a:r>
                      <a:r>
                        <a:rPr lang="en-US" sz="1000" b="1" dirty="0" smtClean="0">
                          <a:effectLst/>
                          <a:latin typeface="Times New Roman"/>
                          <a:ea typeface="Times New Roman"/>
                        </a:rPr>
                        <a:t>V «</a:t>
                      </a: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Обеспечивающая подпрограмма»</a:t>
                      </a:r>
                    </a:p>
                  </a:txBody>
                  <a:tcPr marL="23742" marR="23742" marT="39059" marB="390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42" marR="23742" marT="39059" marB="390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42" marR="23742" marT="39059" marB="390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42" marR="23742" marT="39059" marB="390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42" marR="23742" marT="39059" marB="390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42" marR="23742" marT="39059" marB="390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42" marR="23742" marT="39059" marB="390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42" marR="23742" marT="39059" marB="390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42" marR="23742" marT="39059" marB="390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742" marR="23742" marT="39059" marB="390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73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1.</a:t>
                      </a:r>
                    </a:p>
                  </a:txBody>
                  <a:tcPr marL="9894" marR="9894" marT="9894" marB="98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Основное мероприятие 1: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Создание условий для реализации полномочий органов местного самоуправления</a:t>
                      </a:r>
                    </a:p>
                  </a:txBody>
                  <a:tcPr marL="9894" marR="9894" marT="9894" marB="98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894" marR="9894" marT="9894" marB="98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</a:p>
                  </a:txBody>
                  <a:tcPr marL="9894" marR="9894" marT="9894" marB="98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</a:p>
                  </a:txBody>
                  <a:tcPr marL="9894" marR="9894" marT="9894" marB="98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</a:p>
                  </a:txBody>
                  <a:tcPr marL="9894" marR="9894" marT="9894" marB="98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</a:p>
                  </a:txBody>
                  <a:tcPr marL="9894" marR="9894" marT="9894" marB="98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</a:p>
                  </a:txBody>
                  <a:tcPr marL="9894" marR="9894" marT="9894" marB="98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</a:p>
                  </a:txBody>
                  <a:tcPr marL="9894" marR="9894" marT="9894" marB="98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Организация мероприятий по созданию условий для реализации полномочий органов местного самоуправления</a:t>
                      </a:r>
                    </a:p>
                  </a:txBody>
                  <a:tcPr marL="9894" marR="9894" marT="9894" marB="98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7673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1.1</a:t>
                      </a:r>
                    </a:p>
                  </a:txBody>
                  <a:tcPr marL="9894" marR="9894" marT="9894" marB="98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Мероприятие 1.1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Обеспечение деятельности муниципальных органов - комитет по молодежной политики</a:t>
                      </a:r>
                    </a:p>
                  </a:txBody>
                  <a:tcPr marL="9894" marR="9894" marT="9894" marB="98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894" marR="9894" marT="9894" marB="98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894" marR="9894" marT="9894" marB="98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894" marR="9894" marT="9894" marB="98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894" marR="9894" marT="9894" marB="98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894" marR="9894" marT="9894" marB="98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894" marR="9894" marT="9894" marB="98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894" marR="9894" marT="9894" marB="98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Организация мероприятий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по созданию условий для реализации полномочий органов местного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самоуправления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894" marR="9894" marT="9894" marB="98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7673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2.</a:t>
                      </a:r>
                    </a:p>
                  </a:txBody>
                  <a:tcPr marL="9894" marR="9894" marT="9894" marB="98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Основное мероприятие 3: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Осуществление первичного воинского учета на территориях, где отсутствуют военные комиссариаты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9894" marR="9894" marT="9894" marB="98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894" marR="9894" marT="9894" marB="98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894" marR="9894" marT="9894" marB="98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894" marR="9894" marT="9894" marB="98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894" marR="9894" marT="9894" marB="98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894" marR="9894" marT="9894" marB="98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894" marR="9894" marT="9894" marB="98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894" marR="9894" marT="9894" marB="98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Организация мероприятий по осуществлению первичного воинского учета на территориях, где отсутствуют военные комиссариаты</a:t>
                      </a:r>
                    </a:p>
                  </a:txBody>
                  <a:tcPr marL="9894" marR="9894" marT="9894" marB="98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7673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2.1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894" marR="9894" marT="9894" marB="98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Мероприятие 3.1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Осуществление первичного воинского учета на территориях, где отсутствуют военные комиссариаты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9894" marR="9894" marT="9894" marB="98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894" marR="9894" marT="9894" marB="98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894" marR="9894" marT="9894" marB="98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894" marR="9894" marT="9894" marB="98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894" marR="9894" marT="9894" marB="98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894" marR="9894" marT="9894" marB="98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894" marR="9894" marT="9894" marB="98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894" marR="9894" marT="9894" marB="98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Организация мероприятий по осуществлению первичного воинского учета на территориях, где отсутствуют военные комиссариаты</a:t>
                      </a:r>
                    </a:p>
                  </a:txBody>
                  <a:tcPr marL="9894" marR="9894" marT="9894" marB="989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3501"/>
            <a:ext cx="8229600" cy="487362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1600" b="1" dirty="0"/>
              <a:t>Муниципальная программа «Развитие институтов гражданского общества, повышение эффективности  местного самоуправления и реализации молодежной политики»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3770942"/>
              </p:ext>
            </p:extLst>
          </p:nvPr>
        </p:nvGraphicFramePr>
        <p:xfrm>
          <a:off x="32759" y="609600"/>
          <a:ext cx="9035040" cy="5276304"/>
        </p:xfrm>
        <a:graphic>
          <a:graphicData uri="http://schemas.openxmlformats.org/drawingml/2006/table">
            <a:tbl>
              <a:tblPr/>
              <a:tblGrid>
                <a:gridCol w="365220"/>
                <a:gridCol w="1812647"/>
                <a:gridCol w="1196257"/>
                <a:gridCol w="884859"/>
                <a:gridCol w="734285"/>
                <a:gridCol w="735567"/>
                <a:gridCol w="705452"/>
                <a:gridCol w="640737"/>
                <a:gridCol w="612545"/>
                <a:gridCol w="1347471"/>
              </a:tblGrid>
              <a:tr h="1001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3.</a:t>
                      </a:r>
                    </a:p>
                  </a:txBody>
                  <a:tcPr marL="17553" marR="17553" marT="17553" marB="17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Основное мероприятие 4: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Корректировка списков кандидатов в присяжные заседатели федеральных судов общей юрисдикции в Российской Федерации</a:t>
                      </a:r>
                    </a:p>
                  </a:txBody>
                  <a:tcPr marL="17553" marR="17553" marT="17553" marB="175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</a:p>
                  </a:txBody>
                  <a:tcPr marL="17553" marR="17553" marT="17553" marB="17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1272,0</a:t>
                      </a:r>
                    </a:p>
                  </a:txBody>
                  <a:tcPr marL="17553" marR="17553" marT="17553" marB="17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7,0</a:t>
                      </a:r>
                    </a:p>
                  </a:txBody>
                  <a:tcPr marL="17553" marR="17553" marT="17553" marB="17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5,0</a:t>
                      </a:r>
                    </a:p>
                  </a:txBody>
                  <a:tcPr marL="17553" marR="17553" marT="17553" marB="17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1260,0</a:t>
                      </a:r>
                    </a:p>
                  </a:txBody>
                  <a:tcPr marL="17553" marR="17553" marT="17553" marB="17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</a:p>
                  </a:txBody>
                  <a:tcPr marL="17553" marR="17553" marT="17553" marB="17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</a:p>
                  </a:txBody>
                  <a:tcPr marL="17553" marR="17553" marT="17553" marB="17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17553" marR="17553" marT="17553" marB="175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6449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3.1.</a:t>
                      </a:r>
                    </a:p>
                  </a:txBody>
                  <a:tcPr marL="17553" marR="17553" marT="17553" marB="17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Мероприятие 4.1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Составление (изменение) списков кандидатов в присяжные заседатели федеральных судов общей юрисдикции в Российской Федерации</a:t>
                      </a:r>
                    </a:p>
                  </a:txBody>
                  <a:tcPr marL="17553" marR="17553" marT="17553" marB="175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7553" marR="17553" marT="17553" marB="17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1272,0</a:t>
                      </a:r>
                    </a:p>
                  </a:txBody>
                  <a:tcPr marL="17553" marR="17553" marT="17553" marB="17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7,0</a:t>
                      </a:r>
                    </a:p>
                  </a:txBody>
                  <a:tcPr marL="17553" marR="17553" marT="17553" marB="17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5,0</a:t>
                      </a:r>
                    </a:p>
                  </a:txBody>
                  <a:tcPr marL="17553" marR="17553" marT="17553" marB="17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1260,0</a:t>
                      </a:r>
                    </a:p>
                  </a:txBody>
                  <a:tcPr marL="17553" marR="17553" marT="17553" marB="17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7553" marR="17553" marT="17553" marB="17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7553" marR="17553" marT="17553" marB="17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Осуществление финансирования на проведение работ по корректировке списков кандидатов в присяжные заседатели федеральных судов общей юрисдикции в Российской Федерации (1 раз в 4 года)</a:t>
                      </a:r>
                    </a:p>
                  </a:txBody>
                  <a:tcPr marL="17553" marR="17553" marT="17553" marB="175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001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4.</a:t>
                      </a:r>
                    </a:p>
                  </a:txBody>
                  <a:tcPr marL="17553" marR="17553" marT="17553" marB="17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Основное мероприятие 6: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Подготовка и проведение Всероссийской переписи населения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17553" marR="17553" marT="17553" marB="175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7553" marR="17553" marT="17553" marB="17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7553" marR="17553" marT="17553" marB="17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7553" marR="17553" marT="17553" marB="17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7553" marR="17553" marT="17553" marB="17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7553" marR="17553" marT="17553" marB="17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7553" marR="17553" marT="17553" marB="17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7553" marR="17553" marT="17553" marB="17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Организация мероприятий по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</a:rPr>
                        <a:t> подготовке и проведению Всероссийской переписи населения</a:t>
                      </a:r>
                    </a:p>
                  </a:txBody>
                  <a:tcPr marL="17553" marR="17553" marT="17553" marB="175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001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4.1</a:t>
                      </a:r>
                    </a:p>
                  </a:txBody>
                  <a:tcPr marL="17553" marR="17553" marT="17553" marB="17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Мероприятие 6.1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Проведение Всероссийской переписи населения 2020 года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17553" marR="17553" marT="17553" marB="175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7553" marR="17553" marT="17553" marB="17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7553" marR="17553" marT="17553" marB="17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7553" marR="17553" marT="17553" marB="17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7553" marR="17553" marT="17553" marB="17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7553" marR="17553" marT="17553" marB="17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7553" marR="17553" marT="17553" marB="17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0,00</a:t>
                      </a:r>
                      <a:endParaRPr lang="ru-RU" sz="105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7553" marR="17553" marT="17553" marB="175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Организация мероприятий по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</a:rPr>
                        <a:t>подготовке и проведению Всероссийской переписи населения</a:t>
                      </a:r>
                    </a:p>
                  </a:txBody>
                  <a:tcPr marL="17553" marR="17553" marT="17553" marB="175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429986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 smtClean="0"/>
              <a:t>Муниципальная программа «Развитие </a:t>
            </a:r>
            <a:r>
              <a:rPr lang="ru-RU" sz="1800" b="1" dirty="0"/>
              <a:t>и функционирование </a:t>
            </a:r>
            <a:r>
              <a:rPr lang="ru-RU" sz="1800" b="1" dirty="0" smtClean="0"/>
              <a:t>дорожно-транспортного </a:t>
            </a:r>
            <a:r>
              <a:rPr lang="ru-RU" sz="1800" b="1" dirty="0"/>
              <a:t>комплекса» 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7013846"/>
              </p:ext>
            </p:extLst>
          </p:nvPr>
        </p:nvGraphicFramePr>
        <p:xfrm>
          <a:off x="200114" y="533400"/>
          <a:ext cx="8639086" cy="6256782"/>
        </p:xfrm>
        <a:graphic>
          <a:graphicData uri="http://schemas.openxmlformats.org/drawingml/2006/table">
            <a:tbl>
              <a:tblPr firstRow="1" firstCol="1" bandRow="1"/>
              <a:tblGrid>
                <a:gridCol w="304802"/>
                <a:gridCol w="1781084"/>
                <a:gridCol w="1066800"/>
                <a:gridCol w="657316"/>
                <a:gridCol w="714284"/>
                <a:gridCol w="609600"/>
                <a:gridCol w="609600"/>
                <a:gridCol w="381000"/>
                <a:gridCol w="381000"/>
                <a:gridCol w="381000"/>
                <a:gridCol w="457200"/>
                <a:gridCol w="1295400"/>
              </a:tblGrid>
              <a:tr h="260408">
                <a:tc rowSpan="2"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5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5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</a:t>
                      </a:r>
                    </a:p>
                  </a:txBody>
                  <a:tcPr marL="41301" marR="4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Мероприятие </a:t>
                      </a: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подпрограммы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01" marR="4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Объем финансирования мероприятия в году, </a:t>
                      </a:r>
                      <a:r>
                        <a:rPr lang="ru-RU" sz="1050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предшествующе-му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году начала реализации муниципальной программы (</a:t>
                      </a:r>
                      <a:r>
                        <a:rPr lang="ru-RU" sz="105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тыс.руб</a:t>
                      </a: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.)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01" marR="4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Всего, </a:t>
                      </a:r>
                      <a:r>
                        <a:rPr lang="ru-RU" sz="105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тыс.руб</a:t>
                      </a: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01" marR="4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Объемы финансирования по годам (</a:t>
                      </a:r>
                      <a:r>
                        <a:rPr lang="ru-RU" sz="10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тыс.руб</a:t>
                      </a: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.)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01" marR="4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Результаты выполнения мероприятий подпрограммы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01" marR="4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</a:tr>
              <a:tr h="9614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Факт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2020 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01" marR="4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2021 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01" marR="4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2022 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01" marR="4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2023 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01" marR="4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2024 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01" marR="4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2025 год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01" marR="4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2026 год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01" marR="4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1225">
                <a:tc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Подпрограмма 1 « Пассажирский транспорт общего пользования»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01" marR="4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F7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46755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01" marR="41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Основное мероприятие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Организация</a:t>
                      </a:r>
                      <a:r>
                        <a:rPr lang="ru-RU" sz="105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транспортного </a:t>
                      </a: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обслуживания населения по муниципальным маршрутам регулярных перевозок по регулируемым тарифам в соответствии с муниципальными контрактами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и</a:t>
                      </a:r>
                      <a:r>
                        <a:rPr lang="ru-RU" sz="105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договорами </a:t>
                      </a: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на выполнение работ по перевозке пассажиров</a:t>
                      </a:r>
                    </a:p>
                  </a:txBody>
                  <a:tcPr marL="41301" marR="4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33 144,1</a:t>
                      </a:r>
                    </a:p>
                  </a:txBody>
                  <a:tcPr marL="41301" marR="41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74 520,1</a:t>
                      </a:r>
                    </a:p>
                  </a:txBody>
                  <a:tcPr marL="41301" marR="41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33 144,1</a:t>
                      </a:r>
                    </a:p>
                  </a:txBody>
                  <a:tcPr marL="41301" marR="41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20 688,0</a:t>
                      </a:r>
                    </a:p>
                  </a:txBody>
                  <a:tcPr marL="41301" marR="41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20 688,0</a:t>
                      </a:r>
                    </a:p>
                  </a:txBody>
                  <a:tcPr marL="41301" marR="41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1301" marR="41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1301" marR="41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01" marR="41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01" marR="41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Предоставление </a:t>
                      </a: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транспортных услуг населению в соответствии с заключенными контрактами и договорами 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01" marR="41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</a:tr>
              <a:tr h="15286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1.1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01" marR="41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2.1.  Организация транспортного обслуживания населения по муниципальным маршрутам регулярных перевозок по регулируемым тарифам автомобильным транспортом в соответствии с муниципальными контрактами и договорами на выполнение работ по перевозке пассажиров</a:t>
                      </a:r>
                    </a:p>
                  </a:txBody>
                  <a:tcPr marL="41301" marR="4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33 144,1</a:t>
                      </a:r>
                    </a:p>
                  </a:txBody>
                  <a:tcPr marL="41301" marR="41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74 520,1</a:t>
                      </a:r>
                    </a:p>
                  </a:txBody>
                  <a:tcPr marL="41301" marR="41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33 144,1</a:t>
                      </a:r>
                    </a:p>
                  </a:txBody>
                  <a:tcPr marL="41301" marR="41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20 688,0</a:t>
                      </a:r>
                    </a:p>
                  </a:txBody>
                  <a:tcPr marL="41301" marR="41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20 688,0</a:t>
                      </a:r>
                    </a:p>
                  </a:txBody>
                  <a:tcPr marL="41301" marR="41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1301" marR="41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1301" marR="41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01" marR="41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01" marR="41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Предоставление </a:t>
                      </a: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транспортных услуг населению автомобильным транспортом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01" marR="41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96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6314" y="3124200"/>
            <a:ext cx="152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cs typeface="Times New Roman" panose="02020603050405020304" pitchFamily="18" charset="0"/>
              </a:rPr>
              <a:t>1</a:t>
            </a:r>
            <a:endParaRPr lang="ru-RU" sz="105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08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9910"/>
            <a:ext cx="8229600" cy="429986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 smtClean="0"/>
              <a:t>Муниципальная программа «Развитие </a:t>
            </a:r>
            <a:r>
              <a:rPr lang="ru-RU" sz="2000" b="1" dirty="0"/>
              <a:t>и функционирование </a:t>
            </a:r>
            <a:r>
              <a:rPr lang="ru-RU" sz="2000" b="1" dirty="0" smtClean="0"/>
              <a:t>дорожно-транспортного </a:t>
            </a:r>
            <a:r>
              <a:rPr lang="ru-RU" sz="2000" b="1" dirty="0"/>
              <a:t>комплекса»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1123461"/>
              </p:ext>
            </p:extLst>
          </p:nvPr>
        </p:nvGraphicFramePr>
        <p:xfrm>
          <a:off x="62933" y="533400"/>
          <a:ext cx="9054005" cy="6139350"/>
        </p:xfrm>
        <a:graphic>
          <a:graphicData uri="http://schemas.openxmlformats.org/drawingml/2006/table">
            <a:tbl>
              <a:tblPr firstRow="1" firstCol="1" bandRow="1"/>
              <a:tblGrid>
                <a:gridCol w="370097"/>
                <a:gridCol w="1905001"/>
                <a:gridCol w="746286"/>
                <a:gridCol w="762000"/>
                <a:gridCol w="838200"/>
                <a:gridCol w="685800"/>
                <a:gridCol w="762000"/>
                <a:gridCol w="457200"/>
                <a:gridCol w="381000"/>
                <a:gridCol w="381000"/>
                <a:gridCol w="457200"/>
                <a:gridCol w="1308221"/>
              </a:tblGrid>
              <a:tr h="178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1.2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01" marR="41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2.2.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Организация транспортного обслуживания населения по муниципальным маршрутам регулярных перевозок по регулируемым тарифам городским наземным электрическим транспортом в соответствии с муниципальными контрактами и договорами на выполнение работ по перевозке пассажиров</a:t>
                      </a:r>
                    </a:p>
                  </a:txBody>
                  <a:tcPr marL="41301" marR="41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1301" marR="41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1301" marR="41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1301" marR="41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1301" marR="41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1301" marR="41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1301" marR="41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1301" marR="41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01" marR="41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01" marR="41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Предоставление транспортных услуг населению электрическим транспортом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01" marR="41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</a:tr>
              <a:tr h="178845">
                <a:tc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Подпрограмма 2 «Дороги Подмосковья»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621" marR="6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F7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7965">
                <a:tc>
                  <a:txBody>
                    <a:bodyPr/>
                    <a:lstStyle/>
                    <a:p>
                      <a:pPr marL="0" indent="571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621" marR="6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Основное мероприятие 2. Строительство и реконструкция автомобильных дорог местного значения</a:t>
                      </a:r>
                    </a:p>
                  </a:txBody>
                  <a:tcPr marL="63621" marR="6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40 000,0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621" marR="6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120 000,0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621" marR="6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40 000,0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621" marR="6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40 000,0</a:t>
                      </a:r>
                    </a:p>
                  </a:txBody>
                  <a:tcPr marL="63621" marR="6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40 000,0</a:t>
                      </a:r>
                    </a:p>
                  </a:txBody>
                  <a:tcPr marL="63621" marR="6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3621" marR="6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3621" marR="6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621" marR="6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621" marR="6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Проведение работ по строительству дорог, а также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их</a:t>
                      </a:r>
                      <a:r>
                        <a:rPr lang="ru-RU" sz="10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проектирование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621" marR="6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</a:tr>
              <a:tr h="585310"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1.1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621" marR="6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2.1.Софинансирование работ по строительству (реконструкции)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объектов дорожного хозяйства местного значения</a:t>
                      </a:r>
                    </a:p>
                  </a:txBody>
                  <a:tcPr marL="63621" marR="6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621" marR="6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621" marR="6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621" marR="6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621" marR="6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621" marR="6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3621" marR="6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3621" marR="6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621" marR="6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621" marR="6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621" marR="6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</a:tr>
              <a:tr h="731638"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1.2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621" marR="6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2.2.Финансирование работ по строительству (реконструкции) объектов дорожного хозяйства местного значения за счет средств местного бюджета</a:t>
                      </a:r>
                    </a:p>
                  </a:txBody>
                  <a:tcPr marL="63621" marR="6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40 000,0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621" marR="6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120 000,0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621" marR="6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40 000,0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621" marR="6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40 000,0</a:t>
                      </a:r>
                    </a:p>
                  </a:txBody>
                  <a:tcPr marL="63621" marR="6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40 000,0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621" marR="6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3621" marR="6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3621" marR="6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621" marR="6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621" marR="6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Проведение строительных работ по дорожным объектам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621" marR="6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</a:tr>
              <a:tr h="1011076"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  2</a:t>
                      </a: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621" marR="6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Основное мероприятие 5 Ремонт, капитальный ремонт сети автомобильных дорог, мостов и путепроводов местного значения</a:t>
                      </a:r>
                    </a:p>
                  </a:txBody>
                  <a:tcPr marL="63621" marR="6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590 028,0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621" marR="6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1 712 497,0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621" marR="6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590 028,0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621" marR="6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554 055,0</a:t>
                      </a:r>
                    </a:p>
                  </a:txBody>
                  <a:tcPr marL="63621" marR="6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568 414,0</a:t>
                      </a:r>
                    </a:p>
                  </a:txBody>
                  <a:tcPr marL="63621" marR="6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3621" marR="6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3621" marR="6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621" marR="6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621" marR="63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Проведение ремонтных работ для поддержания дорожных объектов в надлежащем состоянии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621" marR="63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5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429986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 smtClean="0"/>
              <a:t>Муниципальная программа «Развитие </a:t>
            </a:r>
            <a:r>
              <a:rPr lang="ru-RU" sz="2000" b="1" dirty="0"/>
              <a:t>и функционирование </a:t>
            </a:r>
            <a:r>
              <a:rPr lang="ru-RU" sz="2000" b="1" dirty="0" smtClean="0"/>
              <a:t>дорожно-транспортного </a:t>
            </a:r>
            <a:r>
              <a:rPr lang="ru-RU" sz="2000" b="1" dirty="0"/>
              <a:t>комплекса»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0141650"/>
              </p:ext>
            </p:extLst>
          </p:nvPr>
        </p:nvGraphicFramePr>
        <p:xfrm>
          <a:off x="152400" y="762000"/>
          <a:ext cx="8915400" cy="6072759"/>
        </p:xfrm>
        <a:graphic>
          <a:graphicData uri="http://schemas.openxmlformats.org/drawingml/2006/table">
            <a:tbl>
              <a:tblPr firstRow="1" firstCol="1" bandRow="1"/>
              <a:tblGrid>
                <a:gridCol w="304800"/>
                <a:gridCol w="2362200"/>
                <a:gridCol w="762000"/>
                <a:gridCol w="762000"/>
                <a:gridCol w="762001"/>
                <a:gridCol w="685800"/>
                <a:gridCol w="681218"/>
                <a:gridCol w="385581"/>
                <a:gridCol w="381000"/>
                <a:gridCol w="381000"/>
                <a:gridCol w="304800"/>
                <a:gridCol w="1143000"/>
              </a:tblGrid>
              <a:tr h="735106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2.1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269" marR="53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5.1.Софинансирование работ по капитальному ремонту и ремонту автомобильных дорог общего пользования местного значения</a:t>
                      </a:r>
                    </a:p>
                  </a:txBody>
                  <a:tcPr marL="53269" marR="53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86 884,00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269" marR="53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365 865,0</a:t>
                      </a:r>
                    </a:p>
                  </a:txBody>
                  <a:tcPr marL="53269" marR="53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86 884,00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269" marR="53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138 092,0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269" marR="53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140 889,0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269" marR="53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3269" marR="53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3269" marR="53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269" marR="53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269" marR="53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Проведение ремонтных работ для поддержания дорог в надлежащем состоянии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269" marR="53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</a:tr>
              <a:tr h="612588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2.2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269" marR="53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5.2. Финансирование работ по капитальному ремонту и ремонту автомобильных дорог общего пользования местного значения за счет средств местного бюджета</a:t>
                      </a:r>
                    </a:p>
                  </a:txBody>
                  <a:tcPr marL="53269" marR="53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5 714,771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269" marR="53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45 714,50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269" marR="53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5 714,50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269" marR="53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20 000,0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269" marR="53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20 000,0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269" marR="53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3269" marR="53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3269" marR="53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269" marR="53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269" marR="53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Проведение строительных работ по дорожным объектам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269" marR="53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</a:tr>
              <a:tr h="612588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2.3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269" marR="53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5.3.Софинансирование работ в целях проведения капитального ремонта и ремонта автомобильных дорог, примыкающих к территориям садоводческих, огороднических и дачных некоммерческих объединений граждан</a:t>
                      </a:r>
                    </a:p>
                  </a:txBody>
                  <a:tcPr marL="53269" marR="53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86 740,488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269" marR="53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86 740,488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269" marR="53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86 740,488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269" marR="53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269" marR="53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269" marR="53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3269" marR="53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3269" marR="53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269" marR="53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269" marR="53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Проведение строительных работ по дорожным объектам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269" marR="53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</a:tr>
              <a:tr h="1715247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2.4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269" marR="53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5.4.Финансирование работ в целях проведения капитального ремонта и ремонта автомобильных дорог, примыкающих к территориям садоводческих, огороднических и дачных некоммерческих объединений граждан за счет средств местного бюджета</a:t>
                      </a:r>
                    </a:p>
                  </a:txBody>
                  <a:tcPr marL="53269" marR="53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48,51154</a:t>
                      </a:r>
                    </a:p>
                  </a:txBody>
                  <a:tcPr marL="53269" marR="53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48,51154</a:t>
                      </a:r>
                    </a:p>
                  </a:txBody>
                  <a:tcPr marL="53269" marR="53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48,51154</a:t>
                      </a:r>
                    </a:p>
                  </a:txBody>
                  <a:tcPr marL="53269" marR="53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3269" marR="53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3269" marR="53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3269" marR="53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53269" marR="53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269" marR="53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269" marR="53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Проведение ремонтных работ для поддержания дорог  примыкающих к территориям садоводческих, огороднических и дачных некоммерческих объединений граждан за счет средств местного бюджета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269" marR="53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5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429986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1800" b="1" dirty="0" smtClean="0"/>
              <a:t>Муниципальная программа «Развитие </a:t>
            </a:r>
            <a:r>
              <a:rPr lang="ru-RU" sz="1800" b="1" dirty="0"/>
              <a:t>и функционирование </a:t>
            </a:r>
            <a:r>
              <a:rPr lang="ru-RU" sz="1800" b="1" dirty="0" smtClean="0"/>
              <a:t>дорожно-транспортного </a:t>
            </a:r>
            <a:r>
              <a:rPr lang="ru-RU" sz="1800" b="1" dirty="0"/>
              <a:t>комплекса»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8762702"/>
              </p:ext>
            </p:extLst>
          </p:nvPr>
        </p:nvGraphicFramePr>
        <p:xfrm>
          <a:off x="152400" y="650430"/>
          <a:ext cx="8839200" cy="4759769"/>
        </p:xfrm>
        <a:graphic>
          <a:graphicData uri="http://schemas.openxmlformats.org/drawingml/2006/table">
            <a:tbl>
              <a:tblPr firstRow="1" firstCol="1" bandRow="1"/>
              <a:tblGrid>
                <a:gridCol w="347943"/>
                <a:gridCol w="2090457"/>
                <a:gridCol w="685800"/>
                <a:gridCol w="838200"/>
                <a:gridCol w="762000"/>
                <a:gridCol w="685800"/>
                <a:gridCol w="762000"/>
                <a:gridCol w="457200"/>
                <a:gridCol w="381000"/>
                <a:gridCol w="381000"/>
                <a:gridCol w="381000"/>
                <a:gridCol w="1066800"/>
              </a:tblGrid>
              <a:tr h="2698814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2.5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76" marR="65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5.5.Дорожная деятельность в отношении автомобильных дорог местного значения в границах городского округа</a:t>
                      </a:r>
                    </a:p>
                  </a:txBody>
                  <a:tcPr marL="65476" marR="65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389 140,5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76" marR="65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1 152 628,5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76" marR="65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389 140,5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76" marR="65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375 963,0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76" marR="65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387 525,0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76" marR="65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5476" marR="65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5476" marR="65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76" marR="65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76" marR="65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Проведение дорожной деятельности по содержанию, ремонту, контролю автомобильных дорог местного значения в границах городского округа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76" marR="65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</a:tr>
              <a:tr h="1447562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2.6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76" marR="65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5.6.Мероприятия по обеспечению безопасности дорожного движения</a:t>
                      </a:r>
                    </a:p>
                  </a:txBody>
                  <a:tcPr marL="65476" marR="65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20 000,0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76" marR="65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60 000,0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76" marR="65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20 000,0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76" marR="65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20 000,0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76" marR="65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20 000,0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76" marR="65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5476" marR="65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5476" marR="65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76" marR="65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76" marR="65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Проведение мероприятий по обеспечению безопасности дорожного движения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76" marR="65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</a:tr>
              <a:tr h="613393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2.7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76" marR="654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Мероприятие 5.7.Создание и обеспечение функционирования парковок (парковочных мест)</a:t>
                      </a:r>
                    </a:p>
                  </a:txBody>
                  <a:tcPr marL="65476" marR="654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1 500,0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76" marR="654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1 500,0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76" marR="654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1 500,0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76" marR="654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76" marR="654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76" marR="654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5476" marR="654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5476" marR="654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76" marR="654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76" marR="654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476" marR="654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0DE"/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99</a:t>
            </a:fld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2400" y="18494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95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6458633</TotalTime>
  <Words>20826</Words>
  <Application>Microsoft Office PowerPoint</Application>
  <PresentationFormat>Экран (4:3)</PresentationFormat>
  <Paragraphs>6235</Paragraphs>
  <Slides>116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116</vt:i4>
      </vt:variant>
    </vt:vector>
  </HeadingPairs>
  <TitlesOfParts>
    <vt:vector size="117" baseType="lpstr">
      <vt:lpstr>Тема Office</vt:lpstr>
      <vt:lpstr> </vt:lpstr>
      <vt:lpstr> Уважаемые жители городского округа Серпухов! </vt:lpstr>
      <vt:lpstr>Содержание</vt:lpstr>
      <vt:lpstr>Презентация PowerPoint</vt:lpstr>
      <vt:lpstr>Основа формирования бюджета городского округа Серпухов на 2022 - 2024 гг.</vt:lpstr>
      <vt:lpstr>Глоссарий</vt:lpstr>
      <vt:lpstr>Глоссарий</vt:lpstr>
      <vt:lpstr>Основные характеристики бюджета городского округа Серпухов на очередной финансовый год и плановый период в сравнении с предыдущими годами, тыс.руб.</vt:lpstr>
      <vt:lpstr>Основные задачи бюджетной  и налоговой политики городского округа Серпухов на 2022-2024 гг.</vt:lpstr>
      <vt:lpstr>Основные приоритеты бюджетной  и налоговой политики городского округа Серпухов на 2022-2024 гг.</vt:lpstr>
      <vt:lpstr>Презентация PowerPoint</vt:lpstr>
      <vt:lpstr>Основные показатели социально-экономического развития  городского округа Серпухов </vt:lpstr>
      <vt:lpstr>Основные показатели социально-экономического развития  городского округа Серпухов</vt:lpstr>
      <vt:lpstr>Основные показатели социально-экономического развития  городского округа Серпухов</vt:lpstr>
      <vt:lpstr>Основные показатели социально-экономического развития  городского округа Серпухов</vt:lpstr>
      <vt:lpstr>Основные показатели социально-экономического развития  городского округа Серпухов</vt:lpstr>
      <vt:lpstr>Основные показатели социально-экономического развития  городского округа Серпухов</vt:lpstr>
      <vt:lpstr>Основные показатели социально-экономического развития  городского округа Серпухов</vt:lpstr>
      <vt:lpstr>Основные показатели социально-экономического развития  городского округа Серпухов</vt:lpstr>
      <vt:lpstr>Основные показатели социально-экономического развития  городского округа Серпухов</vt:lpstr>
      <vt:lpstr>Презентация PowerPoint</vt:lpstr>
      <vt:lpstr> Объем налоговых и неналоговых доходов, а также межбюджетных трансфертов, поступающих в бюджет городского округа Серпухов , тыс.руб.</vt:lpstr>
      <vt:lpstr> Объем налоговых и неналоговых доходов, а также межбюджетных трансфертов, поступающих в бюджет городского округа Серпухов , тыс.руб.</vt:lpstr>
      <vt:lpstr>Межбюджетные трансферты, поступающие в бюджет городского округа Серпухов из бюджетов других уровней , тыс.руб.</vt:lpstr>
      <vt:lpstr>Структура налоговых и неналоговых доходов, а также безвозмездных поступлений   бюджета городского округа Серпухов , %</vt:lpstr>
      <vt:lpstr>Удельный объем налоговых и неналоговых доходов бюджета городского округа Серпухов в расчете на душу населения в сравнении с другими муниципальными образованиями Московской области  </vt:lpstr>
      <vt:lpstr>Налог на доходы физических лиц</vt:lpstr>
      <vt:lpstr> Доходы от уплаты акцизов на автомобильный и прямогонный бензин, дизельное топливо, моторные масла для дизельных и (или) карбюраторных (инжекторных) двигателей </vt:lpstr>
      <vt:lpstr>Налог, взимаемый в связи с применением упрощенной системы налогообложения</vt:lpstr>
      <vt:lpstr>Презентация PowerPoint</vt:lpstr>
      <vt:lpstr>Презентация PowerPoint</vt:lpstr>
      <vt:lpstr>Налоговые льготы, предоставляемые городским округом Серпухов на период 2021-2023 гг.</vt:lpstr>
      <vt:lpstr>Налоговые льготы, предоставляемые городским округом Серпухов на период 2021-2023 гг.</vt:lpstr>
      <vt:lpstr>Презентация PowerPoint</vt:lpstr>
      <vt:lpstr>Презентация PowerPoint</vt:lpstr>
      <vt:lpstr>Презентация PowerPoint</vt:lpstr>
      <vt:lpstr>Расходы бюджета городского округа Серпухов по разделам и подразделам классификации расходов, тыс.руб.</vt:lpstr>
      <vt:lpstr>Расходы бюджета городского округа Серпухов по разделам и подразделам классификации расходов , тыс.руб.</vt:lpstr>
      <vt:lpstr>Презентация PowerPoint</vt:lpstr>
      <vt:lpstr>Объем расходов бюджета городского округа Серпухов в разрезе муниципальных программ, тыс.руб.</vt:lpstr>
      <vt:lpstr>Презентация PowerPoint</vt:lpstr>
      <vt:lpstr>Расходы бюджета городского округа Серпухов с учетом целевых групп пользователей</vt:lpstr>
      <vt:lpstr>Прогноз объема муниципального внутреннего долга городского округа Серпухов Московской области на период 2022-2024гг. </vt:lpstr>
      <vt:lpstr>Национальные проекты, в которых учувствует городской округ Серпухов  </vt:lpstr>
      <vt:lpstr>Информация об общественно-значимых проектах, реализуемых на территории городского округа Серпухов в 2022 году, руб.</vt:lpstr>
      <vt:lpstr>Муниципальная программа « Здравоохранение»</vt:lpstr>
      <vt:lpstr>Муниципальная программа «Культура»</vt:lpstr>
      <vt:lpstr>Муниципальная программа «Культура»</vt:lpstr>
      <vt:lpstr>Муниципальная программа «Культура»</vt:lpstr>
      <vt:lpstr>Муниципальная программа «Культура»</vt:lpstr>
      <vt:lpstr>Муниципальная программа «Культура»</vt:lpstr>
      <vt:lpstr>Муниципальная программа «Образование»</vt:lpstr>
      <vt:lpstr>Муниципальная программа «Образование»</vt:lpstr>
      <vt:lpstr>Муниципальная программа «Образование»</vt:lpstr>
      <vt:lpstr>Муниципальная программа «Образование»</vt:lpstr>
      <vt:lpstr>Муниципальная программа « Социальная защита населения»</vt:lpstr>
      <vt:lpstr>Муниципальная программа « Социальная защита населения»</vt:lpstr>
      <vt:lpstr>Муниципальная программа «Социальная защита населения»</vt:lpstr>
      <vt:lpstr>Муниципальная программа «Спорт»</vt:lpstr>
      <vt:lpstr>Муниципальная программа «Спорт»</vt:lpstr>
      <vt:lpstr>Муниципальная программа «Спорт»</vt:lpstr>
      <vt:lpstr>Муниципальная программа «Развитие сельского хозяйства»</vt:lpstr>
      <vt:lpstr>Муниципальная программа «Развитие сельского хозяйства»</vt:lpstr>
      <vt:lpstr>Муниципальная программа «Экология и окружающая среда»</vt:lpstr>
      <vt:lpstr>Муниципальная программа «Безопасность  и обеспечение безопасности жизнедеятельности населения» </vt:lpstr>
      <vt:lpstr>Муниципальная программа «Безопасность  и обеспечение безопасности жизнедеятельности населения» </vt:lpstr>
      <vt:lpstr>Муниципальная программа «Безопасность  и обеспечение безопасности жизнедеятельности населения» </vt:lpstr>
      <vt:lpstr>Муниципальная программа «Безопасность  и обеспечение безопасности жизнедеятельности населения» </vt:lpstr>
      <vt:lpstr>Муниципальная программа «Безопасность  и обеспечение безопасности жизнедеятельности населения» </vt:lpstr>
      <vt:lpstr>Муниципальная программа «Безопасность  и обеспечение безопасности жизнедеятельности населения» </vt:lpstr>
      <vt:lpstr>Муниципальная программа «Безопасность  и обеспечение безопасности жизнедеятельности населения» </vt:lpstr>
      <vt:lpstr>Муниципальная программа «Безопасность  и обеспечение безопасности жизнедеятельности населения» </vt:lpstr>
      <vt:lpstr>Муниципальная программа «Безопасность  и обеспечение безопасности жизнедеятельности населения» </vt:lpstr>
      <vt:lpstr>Муниципальная программа «Безопасность  и обеспечение безопасности жизнедеятельности населения» </vt:lpstr>
      <vt:lpstr>Муниципальная программа «Безопасность  и обеспечение безопасности жизнедеятельности населения» </vt:lpstr>
      <vt:lpstr>Муниципальная программа «Безопасность  и обеспечение безопасности жизнедеятельности населения» </vt:lpstr>
      <vt:lpstr>Муниципальная программа «Безопасность  и обеспечение безопасности жизнедеятельности населения» </vt:lpstr>
      <vt:lpstr>Муниципальная программа «Жилище»</vt:lpstr>
      <vt:lpstr>Муниципальная программа «Жилище»</vt:lpstr>
      <vt:lpstr>Муниципальная программа «Жилище»</vt:lpstr>
      <vt:lpstr>Муниципальная программа «Жилище»</vt:lpstr>
      <vt:lpstr>Муниципальная программа «Развитие инженерной инфраструктуры и энергоэффективности»</vt:lpstr>
      <vt:lpstr>Муниципальная программа «Развитие инженерной инфраструктуры и энергоэффективности»</vt:lpstr>
      <vt:lpstr>Муниципальная программа «Предпринимательство»</vt:lpstr>
      <vt:lpstr>Муниципальная программа «Предпринимательство»</vt:lpstr>
      <vt:lpstr>Муниципальная программа «Предпринимательство»</vt:lpstr>
      <vt:lpstr>Муниципальная программа «Управлением имуществом и муниципальными финансами»</vt:lpstr>
      <vt:lpstr>Муниципальная программа «Управлением имуществом и муниципальными финансами»</vt:lpstr>
      <vt:lpstr> Муниципальная программа «Развитие институтов гражданского общества, повышение эффективности местного самоуправления и реализации молодежной политики» </vt:lpstr>
      <vt:lpstr> Муниципальная программа «Развитие институтов гражданского общества, повышение эффективности  местного самоуправления и реализации молодежной политики» </vt:lpstr>
      <vt:lpstr> Муниципальная программа «Развитие институтов гражданского общества, повышение эффективности  местного самоуправления и реализации молодежной политики» </vt:lpstr>
      <vt:lpstr>  Муниципальная программа «Развитие институтов гражданского общества, повышение эффективности  местного самоуправления и реализации молодежной политики»  </vt:lpstr>
      <vt:lpstr>  Муниципальная программа «Развитие институтов гражданского общества, повышение эффективности  местного самоуправления и реализации молодежной политики»  </vt:lpstr>
      <vt:lpstr>  Муниципальная программа «Развитие институтов гражданского общества, повышение эффективности  местного самоуправления и реализации молодежной политики»  </vt:lpstr>
      <vt:lpstr>  Муниципальная программа «Развитие институтов гражданского общества, повышение эффективности  местного самоуправления и реализации молодежной политики»  </vt:lpstr>
      <vt:lpstr>  Муниципальная программа «Развитие и функционирование дорожно-транспортного комплекса»  </vt:lpstr>
      <vt:lpstr>  Муниципальная программа «Развитие и функционирование дорожно-транспортного комплекса»  </vt:lpstr>
      <vt:lpstr>  Муниципальная программа «Развитие и функционирование дорожно-транспортного комплекса»  </vt:lpstr>
      <vt:lpstr>  Муниципальная программа «Развитие и функционирование дорожно-транспортного комплекса»  </vt:lpstr>
      <vt:lpstr>  Муниципальная программа «Цифровое муниципальное образование»  </vt:lpstr>
      <vt:lpstr>Муниципальная программа «Цифровое муниципальное образование» </vt:lpstr>
      <vt:lpstr>Муниципальная программа «Цифровое муниципальное образование» </vt:lpstr>
      <vt:lpstr>Муниципальная программа «Цифровое муниципальное образование» </vt:lpstr>
      <vt:lpstr>Муниципальная программа «Цифровое муниципальное образование» </vt:lpstr>
      <vt:lpstr>Муниципальная программа «Цифровое муниципальное образование» </vt:lpstr>
      <vt:lpstr>Муниципальная программа «Цифровое муниципальное образование» </vt:lpstr>
      <vt:lpstr>Муниципальная программа «Архитектура и градостроительство»</vt:lpstr>
      <vt:lpstr> Муниципальная программа «Формирование современной комфортной городской среды»  </vt:lpstr>
      <vt:lpstr> Муниципальная программа «Формирование современной комфортной городской среды»  </vt:lpstr>
      <vt:lpstr> Муниципальная программа «Формирование современной комфортной городской среды»  </vt:lpstr>
      <vt:lpstr> Муниципальная программа «Формирование современной комфортной городской среды»  </vt:lpstr>
      <vt:lpstr> Муниципальная программа «Формирование современной комфортной городской среды»  </vt:lpstr>
      <vt:lpstr> Муниципальная программа «Формирование современной комфортной городской среды»  </vt:lpstr>
      <vt:lpstr>Муниципальная программа «Строительство объектов социальной инфраструктуры»</vt:lpstr>
      <vt:lpstr>Муниципальная программа «Переселение граждан из аварийного жилого фонда»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Карпачева Д.А.</dc:creator>
  <cp:lastModifiedBy>User</cp:lastModifiedBy>
  <cp:revision>2123</cp:revision>
  <cp:lastPrinted>2022-04-12T14:26:04Z</cp:lastPrinted>
  <dcterms:created xsi:type="dcterms:W3CDTF">2021-03-26T12:17:21Z</dcterms:created>
  <dcterms:modified xsi:type="dcterms:W3CDTF">2022-04-13T12:02:46Z</dcterms:modified>
</cp:coreProperties>
</file>